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96" r:id="rId3"/>
    <p:sldId id="287" r:id="rId4"/>
    <p:sldId id="298" r:id="rId5"/>
    <p:sldId id="297" r:id="rId6"/>
    <p:sldId id="30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1B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914DA-1569-4CB5-9186-6A0A3D733D5D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AAA8-EEE1-49B3-8A44-30E8EC597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15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914DA-1569-4CB5-9186-6A0A3D733D5D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AAA8-EEE1-49B3-8A44-30E8EC597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19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914DA-1569-4CB5-9186-6A0A3D733D5D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AAA8-EEE1-49B3-8A44-30E8EC597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680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914DA-1569-4CB5-9186-6A0A3D733D5D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AAA8-EEE1-49B3-8A44-30E8EC59703B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185691-3DDE-4989-B959-0C1937690CD4}"/>
              </a:ext>
            </a:extLst>
          </p:cNvPr>
          <p:cNvSpPr/>
          <p:nvPr userDrawn="1"/>
        </p:nvSpPr>
        <p:spPr>
          <a:xfrm>
            <a:off x="0" y="0"/>
            <a:ext cx="740836" cy="6858000"/>
          </a:xfrm>
          <a:prstGeom prst="rect">
            <a:avLst/>
          </a:prstGeom>
          <a:solidFill>
            <a:srgbClr val="5E1B51"/>
          </a:solidFill>
          <a:ln>
            <a:solidFill>
              <a:srgbClr val="5E1B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Espace réservé du contenu 9">
            <a:extLst>
              <a:ext uri="{FF2B5EF4-FFF2-40B4-BE49-F238E27FC236}">
                <a16:creationId xmlns:a16="http://schemas.microsoft.com/office/drawing/2014/main" id="{B82A092B-7F34-4FD0-B139-F1789A977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1" y="6287538"/>
            <a:ext cx="1824625" cy="56788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F77C3F5C-8756-411B-A951-6AF5C57EF82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816" y="6204716"/>
            <a:ext cx="3396184" cy="65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469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914DA-1569-4CB5-9186-6A0A3D733D5D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AAA8-EEE1-49B3-8A44-30E8EC597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05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914DA-1569-4CB5-9186-6A0A3D733D5D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AAA8-EEE1-49B3-8A44-30E8EC597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611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914DA-1569-4CB5-9186-6A0A3D733D5D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AAA8-EEE1-49B3-8A44-30E8EC597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624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914DA-1569-4CB5-9186-6A0A3D733D5D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AAA8-EEE1-49B3-8A44-30E8EC597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36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914DA-1569-4CB5-9186-6A0A3D733D5D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AAA8-EEE1-49B3-8A44-30E8EC597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984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914DA-1569-4CB5-9186-6A0A3D733D5D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AAA8-EEE1-49B3-8A44-30E8EC597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27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914DA-1569-4CB5-9186-6A0A3D733D5D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AAA8-EEE1-49B3-8A44-30E8EC597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5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914DA-1569-4CB5-9186-6A0A3D733D5D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5AAA8-EEE1-49B3-8A44-30E8EC5970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0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6529799" y="1567543"/>
            <a:ext cx="4824000" cy="2727500"/>
          </a:xfrm>
          <a:prstGeom prst="roundRect">
            <a:avLst>
              <a:gd name="adj" fmla="val 7088"/>
            </a:avLst>
          </a:prstGeom>
          <a:solidFill>
            <a:srgbClr val="5E1B51">
              <a:alpha val="69804"/>
            </a:srgbClr>
          </a:solidFill>
          <a:ln>
            <a:solidFill>
              <a:srgbClr val="5E1B51">
                <a:alpha val="69804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1602381" y="1567543"/>
            <a:ext cx="4824000" cy="4511040"/>
          </a:xfrm>
          <a:prstGeom prst="roundRect">
            <a:avLst>
              <a:gd name="adj" fmla="val 4118"/>
            </a:avLst>
          </a:prstGeom>
          <a:solidFill>
            <a:srgbClr val="5E1B51"/>
          </a:solidFill>
          <a:ln>
            <a:solidFill>
              <a:srgbClr val="5E1B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04163"/>
            <a:ext cx="10515600" cy="1325563"/>
          </a:xfrm>
        </p:spPr>
        <p:txBody>
          <a:bodyPr/>
          <a:lstStyle/>
          <a:p>
            <a:r>
              <a:rPr lang="fr-FR" sz="3600" dirty="0">
                <a:solidFill>
                  <a:srgbClr val="5E1B51"/>
                </a:solidFill>
                <a:latin typeface="Raleway Black" panose="020B0A03030101060003" pitchFamily="34" charset="0"/>
              </a:rPr>
              <a:t>Communication sur 3 ans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3707493-581C-48ED-B6CE-C57B77EA4230}"/>
              </a:ext>
            </a:extLst>
          </p:cNvPr>
          <p:cNvSpPr txBox="1"/>
          <p:nvPr/>
        </p:nvSpPr>
        <p:spPr>
          <a:xfrm>
            <a:off x="1882960" y="1939926"/>
            <a:ext cx="38481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 SemiBold" panose="020B0003030101060003" pitchFamily="34" charset="0"/>
                <a:ea typeface="+mn-ea"/>
                <a:cs typeface="+mn-cs"/>
              </a:rPr>
              <a:t>Demande sociétale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SemiBold" panose="020B0003030101060003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Économie circulaire / Environnement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FE4B72B-5ED6-4127-AB7D-51CDC8D1E4B6}"/>
              </a:ext>
            </a:extLst>
          </p:cNvPr>
          <p:cNvSpPr txBox="1"/>
          <p:nvPr/>
        </p:nvSpPr>
        <p:spPr>
          <a:xfrm>
            <a:off x="6945627" y="1607854"/>
            <a:ext cx="4266935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 SemiBold" panose="020B0003030101060003" pitchFamily="34" charset="0"/>
                <a:ea typeface="+mn-ea"/>
                <a:cs typeface="+mn-cs"/>
              </a:rPr>
              <a:t>Demande professionnelle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SemiBold" panose="020B0003030101060003" pitchFamily="34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filière carton ondulé est apporteur de solution pour répondre aux problématiques des conditionneurs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Image d’employeur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6529799" y="4389120"/>
            <a:ext cx="4824000" cy="1689463"/>
          </a:xfrm>
          <a:prstGeom prst="roundRect">
            <a:avLst>
              <a:gd name="adj" fmla="val 8935"/>
            </a:avLst>
          </a:prstGeom>
          <a:solidFill>
            <a:srgbClr val="5E1B51">
              <a:alpha val="40000"/>
            </a:srgbClr>
          </a:solidFill>
          <a:ln>
            <a:solidFill>
              <a:srgbClr val="5E1B51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0FE4C6A-AC9A-4E54-A95C-7E15EFDE88C0}"/>
              </a:ext>
            </a:extLst>
          </p:cNvPr>
          <p:cNvSpPr txBox="1"/>
          <p:nvPr/>
        </p:nvSpPr>
        <p:spPr>
          <a:xfrm>
            <a:off x="1778186" y="2680334"/>
            <a:ext cx="4387487" cy="31085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BFA4B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Contexte 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BFA4B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Loi AGEC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BFA4B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Loi Pompili (Convention citoyenne sur le climat)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BFA4B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plus en plus de consultation citoyennes (CCC, CNA et mandat sur la sobriété de l’emballage, stratégie vaccinale Covid 19…)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BFA4B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Exigences ONG (zéro déchets, recyclabilité…)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BFA4B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BFA4B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Au-delà du caractère environnemental du matériau, c’est aussi la mise en œuvre qui est critiquée (écoconception, vide, suremballage, utilité, efficacité du recyclage et taux de recyclabilité)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FE4B72B-5ED6-4127-AB7D-51CDC8D1E4B6}"/>
              </a:ext>
            </a:extLst>
          </p:cNvPr>
          <p:cNvSpPr txBox="1"/>
          <p:nvPr/>
        </p:nvSpPr>
        <p:spPr>
          <a:xfrm>
            <a:off x="6912971" y="4448347"/>
            <a:ext cx="384809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 SemiBold" panose="020B0003030101060003" pitchFamily="34" charset="0"/>
                <a:ea typeface="+mn-ea"/>
                <a:cs typeface="+mn-cs"/>
              </a:rPr>
              <a:t>Demande professionnelle</a:t>
            </a: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SemiBold" panose="020B0003030101060003" pitchFamily="34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Secteur fruits et légumes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0FE4C6A-AC9A-4E54-A95C-7E15EFDE88C0}"/>
              </a:ext>
            </a:extLst>
          </p:cNvPr>
          <p:cNvSpPr txBox="1"/>
          <p:nvPr/>
        </p:nvSpPr>
        <p:spPr>
          <a:xfrm>
            <a:off x="6643276" y="2856036"/>
            <a:ext cx="4710523" cy="16004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D1BDC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Contexte 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D1BDC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Substitution des emballages plastiques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D1BDC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L’industrie du carton ondulé est apporteur de solutions adaptées à tous les besoins / Expertise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D1BDC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L’industrie du carton ondulé est une industrie moderne, innovante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0FE4C6A-AC9A-4E54-A95C-7E15EFDE88C0}"/>
              </a:ext>
            </a:extLst>
          </p:cNvPr>
          <p:cNvSpPr txBox="1"/>
          <p:nvPr/>
        </p:nvSpPr>
        <p:spPr>
          <a:xfrm>
            <a:off x="6643276" y="4940300"/>
            <a:ext cx="4387487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>
                <a:ln>
                  <a:noFill/>
                </a:ln>
                <a:solidFill>
                  <a:srgbClr val="ECE4E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Contexte 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300" b="0" i="0" u="none" strike="noStrike" kern="1200" cap="none" spc="0" normalizeH="0" baseline="0" noProof="0" dirty="0">
                <a:ln>
                  <a:noFill/>
                </a:ln>
                <a:solidFill>
                  <a:srgbClr val="ECE4E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Continuité du travail réalisé depuis plusieurs années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300" b="0" i="0" u="none" strike="noStrike" kern="1200" cap="none" spc="0" normalizeH="0" baseline="0" noProof="0" dirty="0">
                <a:ln>
                  <a:noFill/>
                </a:ln>
                <a:solidFill>
                  <a:srgbClr val="ECE4E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Rattachement de la barquette pour intéresser la Grande distribution.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ECE4E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639553" y="1708222"/>
            <a:ext cx="596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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0757161" y="1567543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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0829057" y="4390967"/>
            <a:ext cx="4138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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6439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04163"/>
            <a:ext cx="11226800" cy="1325563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5E1B51"/>
                </a:solidFill>
                <a:latin typeface="Raleway Black" panose="020B0A03030101060003" pitchFamily="34" charset="0"/>
              </a:rPr>
              <a:t>Communication Économie circulaire / Environnement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3707493-581C-48ED-B6CE-C57B77EA4230}"/>
              </a:ext>
            </a:extLst>
          </p:cNvPr>
          <p:cNvSpPr txBox="1"/>
          <p:nvPr/>
        </p:nvSpPr>
        <p:spPr>
          <a:xfrm>
            <a:off x="940858" y="976676"/>
            <a:ext cx="38481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E1B51"/>
                </a:solidFill>
                <a:latin typeface="Raleway SemiBold" panose="020B0003030101060003" pitchFamily="34" charset="0"/>
              </a:rPr>
              <a:t>Demande sociétale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2AF1C95-A627-4985-8371-B88C2D246BD2}"/>
              </a:ext>
            </a:extLst>
          </p:cNvPr>
          <p:cNvSpPr/>
          <p:nvPr/>
        </p:nvSpPr>
        <p:spPr>
          <a:xfrm>
            <a:off x="2319866" y="3019032"/>
            <a:ext cx="3444876" cy="2808281"/>
          </a:xfrm>
          <a:prstGeom prst="ellipse">
            <a:avLst/>
          </a:prstGeom>
          <a:solidFill>
            <a:srgbClr val="5E1B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1F9E239-A828-4E7B-89C2-1427E791344B}"/>
              </a:ext>
            </a:extLst>
          </p:cNvPr>
          <p:cNvSpPr txBox="1"/>
          <p:nvPr/>
        </p:nvSpPr>
        <p:spPr>
          <a:xfrm>
            <a:off x="2864908" y="3479950"/>
            <a:ext cx="3848100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Raleway SemiBold" panose="020B0003030101060003" pitchFamily="34" charset="0"/>
              </a:rPr>
              <a:t>Cibles :</a:t>
            </a:r>
          </a:p>
          <a:p>
            <a:endParaRPr lang="fr-FR" sz="700" b="1" dirty="0">
              <a:solidFill>
                <a:schemeClr val="bg1"/>
              </a:solidFill>
              <a:latin typeface="Raleway SemiBold" panose="020B0003030101060003" pitchFamily="34" charset="0"/>
            </a:endParaRPr>
          </a:p>
          <a:p>
            <a:pPr defTabSz="179388"/>
            <a:r>
              <a:rPr lang="fr-FR" b="1" dirty="0">
                <a:solidFill>
                  <a:schemeClr val="bg1"/>
                </a:solidFill>
                <a:latin typeface="Raleway SemiBold" panose="020B0003030101060003" pitchFamily="34" charset="0"/>
              </a:rPr>
              <a:t>	Grand public</a:t>
            </a:r>
            <a:endParaRPr lang="fr-FR" dirty="0">
              <a:solidFill>
                <a:schemeClr val="bg1"/>
              </a:solidFill>
              <a:latin typeface="Raleway" panose="020B0003030101060003" pitchFamily="34" charset="0"/>
              <a:sym typeface="Wingdings" panose="05000000000000000000" pitchFamily="2" charset="2"/>
            </a:endParaRPr>
          </a:p>
          <a:p>
            <a:endParaRPr lang="fr-FR" sz="1000" b="1" dirty="0">
              <a:solidFill>
                <a:schemeClr val="bg1"/>
              </a:solidFill>
              <a:latin typeface="Raleway SemiBold" panose="020B0003030101060003" pitchFamily="34" charset="0"/>
              <a:sym typeface="Wingdings" panose="05000000000000000000" pitchFamily="2" charset="2"/>
            </a:endParaRPr>
          </a:p>
          <a:p>
            <a:pPr defTabSz="179388"/>
            <a:r>
              <a:rPr lang="fr-FR" b="1" dirty="0">
                <a:solidFill>
                  <a:schemeClr val="bg1"/>
                </a:solidFill>
                <a:latin typeface="Raleway SemiBold" panose="020B0003030101060003" pitchFamily="34" charset="0"/>
                <a:sym typeface="Wingdings" panose="05000000000000000000" pitchFamily="2" charset="2"/>
              </a:rPr>
              <a:t>	Institutionnels</a:t>
            </a:r>
          </a:p>
          <a:p>
            <a:pPr defTabSz="179388"/>
            <a:r>
              <a:rPr lang="fr-FR" b="1" dirty="0">
                <a:solidFill>
                  <a:schemeClr val="bg1"/>
                </a:solidFill>
                <a:latin typeface="Raleway SemiBold" panose="020B0003030101060003" pitchFamily="34" charset="0"/>
                <a:sym typeface="Wingdings" panose="05000000000000000000" pitchFamily="2" charset="2"/>
              </a:rPr>
              <a:t>		(ministères, élus)</a:t>
            </a:r>
          </a:p>
          <a:p>
            <a:endParaRPr lang="fr-FR" sz="800" b="1" dirty="0">
              <a:solidFill>
                <a:schemeClr val="bg1"/>
              </a:solidFill>
              <a:latin typeface="Raleway SemiBold" panose="020B0003030101060003" pitchFamily="34" charset="0"/>
              <a:sym typeface="Wingdings" panose="05000000000000000000" pitchFamily="2" charset="2"/>
            </a:endParaRPr>
          </a:p>
          <a:p>
            <a:pPr defTabSz="179388"/>
            <a:r>
              <a:rPr lang="fr-FR" b="1" dirty="0">
                <a:solidFill>
                  <a:schemeClr val="bg1"/>
                </a:solidFill>
                <a:latin typeface="Raleway SemiBold" panose="020B0003030101060003" pitchFamily="34" charset="0"/>
                <a:sym typeface="Wingdings" panose="05000000000000000000" pitchFamily="2" charset="2"/>
              </a:rPr>
              <a:t>	ONG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0FE4C6A-AC9A-4E54-A95C-7E15EFDE88C0}"/>
              </a:ext>
            </a:extLst>
          </p:cNvPr>
          <p:cNvSpPr txBox="1"/>
          <p:nvPr/>
        </p:nvSpPr>
        <p:spPr>
          <a:xfrm>
            <a:off x="1092386" y="1429726"/>
            <a:ext cx="10828681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5E1B51"/>
                </a:solidFill>
              </a:rPr>
              <a:t>Contexte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5E1B51"/>
                </a:solidFill>
              </a:rPr>
              <a:t>Loi AGEC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5E1B51"/>
                </a:solidFill>
              </a:rPr>
              <a:t>Loi Pompili (Convention citoyenne sur le climat)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5E1B51"/>
                </a:solidFill>
              </a:rPr>
              <a:t>De plus en plus de consultation citoyennes (CCC, CNA et mandat sur la sobriété de l’emballage, stratégie vaccinale Covid 19…)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5E1B51"/>
                </a:solidFill>
              </a:rPr>
              <a:t>Exigences ONG (zéro déchets, recyclabilité…)</a:t>
            </a:r>
          </a:p>
          <a:p>
            <a:endParaRPr lang="fr-FR" sz="1200" dirty="0">
              <a:solidFill>
                <a:srgbClr val="5E1B51"/>
              </a:solidFill>
            </a:endParaRPr>
          </a:p>
          <a:p>
            <a:r>
              <a:rPr lang="fr-FR" sz="1200" dirty="0">
                <a:solidFill>
                  <a:srgbClr val="5E1B51"/>
                </a:solidFill>
              </a:rPr>
              <a:t>Au-delà du caractère environnemental du matériau, c’est aussi la mise en œuvre qui est critiquée (écoconception, vide, suremballage, utilité, efficacité du recyclage et taux de recyclabilité)</a:t>
            </a:r>
          </a:p>
        </p:txBody>
      </p:sp>
      <p:sp>
        <p:nvSpPr>
          <p:cNvPr id="8" name="Rectangle 7"/>
          <p:cNvSpPr/>
          <p:nvPr/>
        </p:nvSpPr>
        <p:spPr>
          <a:xfrm>
            <a:off x="6671919" y="3019032"/>
            <a:ext cx="503748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/>
              <a:t>SUPPORTS:</a:t>
            </a:r>
          </a:p>
          <a:p>
            <a:endParaRPr lang="fr-FR" sz="1400" dirty="0"/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Réseaux sociaux (Twitter, LinkedIn, YouTube)</a:t>
            </a:r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	 </a:t>
            </a:r>
            <a:r>
              <a:rPr lang="fr-FR" sz="1400" dirty="0" err="1">
                <a:latin typeface="Raleway" panose="020B0003030101060003" pitchFamily="34" charset="0"/>
                <a:sym typeface="Wingdings" panose="05000000000000000000" pitchFamily="2" charset="2"/>
              </a:rPr>
              <a:t>posts</a:t>
            </a:r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 + visuel (chiffres)</a:t>
            </a:r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	 vidéos face caméra</a:t>
            </a:r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	</a:t>
            </a:r>
          </a:p>
          <a:p>
            <a:pPr lvl="1"/>
            <a:endParaRPr lang="fr-FR" sz="1400" dirty="0">
              <a:latin typeface="Raleway" panose="020B0003030101060003" pitchFamily="34" charset="0"/>
              <a:sym typeface="Wingdings" panose="05000000000000000000" pitchFamily="2" charset="2"/>
            </a:endParaRPr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Communication presse</a:t>
            </a:r>
          </a:p>
          <a:p>
            <a:pPr lvl="1"/>
            <a:endParaRPr lang="fr-FR" sz="1400" dirty="0">
              <a:latin typeface="Raleway" panose="020B0003030101060003" pitchFamily="34" charset="0"/>
              <a:sym typeface="Wingdings" panose="05000000000000000000" pitchFamily="2" charset="2"/>
            </a:endParaRPr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Lobbying (Courriers, supports écrits,…)</a:t>
            </a:r>
          </a:p>
          <a:p>
            <a:pPr lvl="1"/>
            <a:endParaRPr lang="fr-FR" sz="1400" dirty="0">
              <a:latin typeface="Raleway" panose="020B0003030101060003" pitchFamily="34" charset="0"/>
              <a:sym typeface="Wingdings" panose="05000000000000000000" pitchFamily="2" charset="2"/>
            </a:endParaRPr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Livre blanc si contexte</a:t>
            </a:r>
            <a:endParaRPr lang="fr-FR" sz="1400" dirty="0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4715933" y="3632202"/>
            <a:ext cx="2353734" cy="454077"/>
          </a:xfrm>
          <a:prstGeom prst="straightConnector1">
            <a:avLst/>
          </a:prstGeom>
          <a:ln w="38100">
            <a:solidFill>
              <a:srgbClr val="BFA4B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5219172" y="4566843"/>
            <a:ext cx="1850495" cy="117252"/>
          </a:xfrm>
          <a:prstGeom prst="straightConnector1">
            <a:avLst/>
          </a:prstGeom>
          <a:ln w="38100">
            <a:solidFill>
              <a:srgbClr val="BFA4B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5212625" y="3643690"/>
            <a:ext cx="1857042" cy="1493879"/>
          </a:xfrm>
          <a:prstGeom prst="straightConnector1">
            <a:avLst/>
          </a:prstGeom>
          <a:ln w="38100">
            <a:solidFill>
              <a:srgbClr val="BFA4B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5212625" y="3632200"/>
            <a:ext cx="1857042" cy="946760"/>
          </a:xfrm>
          <a:prstGeom prst="straightConnector1">
            <a:avLst/>
          </a:prstGeom>
          <a:ln w="38100">
            <a:solidFill>
              <a:srgbClr val="BFA4B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cxnSpLocks/>
          </p:cNvCxnSpPr>
          <p:nvPr/>
        </p:nvCxnSpPr>
        <p:spPr>
          <a:xfrm>
            <a:off x="5219172" y="4566843"/>
            <a:ext cx="1850495" cy="562522"/>
          </a:xfrm>
          <a:prstGeom prst="straightConnector1">
            <a:avLst/>
          </a:prstGeom>
          <a:ln w="38100">
            <a:solidFill>
              <a:srgbClr val="BFA4B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5219172" y="4578960"/>
            <a:ext cx="1850495" cy="993088"/>
          </a:xfrm>
          <a:prstGeom prst="straightConnector1">
            <a:avLst/>
          </a:prstGeom>
          <a:ln w="38100">
            <a:solidFill>
              <a:srgbClr val="BFA4B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5219172" y="5116833"/>
            <a:ext cx="1850495" cy="455215"/>
          </a:xfrm>
          <a:prstGeom prst="straightConnector1">
            <a:avLst/>
          </a:prstGeom>
          <a:ln w="38100">
            <a:solidFill>
              <a:srgbClr val="BFA4B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xplosion 2 12">
            <a:extLst>
              <a:ext uri="{FF2B5EF4-FFF2-40B4-BE49-F238E27FC236}">
                <a16:creationId xmlns:a16="http://schemas.microsoft.com/office/drawing/2014/main" id="{A3295B58-80A2-87F6-7253-591CA1318933}"/>
              </a:ext>
            </a:extLst>
          </p:cNvPr>
          <p:cNvSpPr/>
          <p:nvPr/>
        </p:nvSpPr>
        <p:spPr>
          <a:xfrm rot="523316">
            <a:off x="9251818" y="1061032"/>
            <a:ext cx="2808794" cy="1221273"/>
          </a:xfrm>
          <a:prstGeom prst="irregularSeal2">
            <a:avLst/>
          </a:prstGeom>
          <a:solidFill>
            <a:srgbClr val="5E1B51"/>
          </a:solidFill>
          <a:ln>
            <a:solidFill>
              <a:srgbClr val="5E1B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Communication institutionnelle</a:t>
            </a:r>
          </a:p>
        </p:txBody>
      </p:sp>
    </p:spTree>
    <p:extLst>
      <p:ext uri="{BB962C8B-B14F-4D97-AF65-F5344CB8AC3E}">
        <p14:creationId xmlns:p14="http://schemas.microsoft.com/office/powerpoint/2010/main" val="2797437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04163"/>
            <a:ext cx="11226800" cy="1325563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5E1B51"/>
                </a:solidFill>
                <a:latin typeface="Raleway Black" panose="020B0A03030101060003" pitchFamily="34" charset="0"/>
              </a:rPr>
              <a:t>Communication Économie circulaire / Environnement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3707493-581C-48ED-B6CE-C57B77EA4230}"/>
              </a:ext>
            </a:extLst>
          </p:cNvPr>
          <p:cNvSpPr txBox="1"/>
          <p:nvPr/>
        </p:nvSpPr>
        <p:spPr>
          <a:xfrm>
            <a:off x="940858" y="976676"/>
            <a:ext cx="38481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E1B51"/>
                </a:solidFill>
                <a:latin typeface="Raleway SemiBold" panose="020B0003030101060003" pitchFamily="34" charset="0"/>
              </a:rPr>
              <a:t>Demande sociétale</a:t>
            </a:r>
          </a:p>
        </p:txBody>
      </p:sp>
      <p:sp>
        <p:nvSpPr>
          <p:cNvPr id="4" name="Rectangle 3"/>
          <p:cNvSpPr/>
          <p:nvPr/>
        </p:nvSpPr>
        <p:spPr>
          <a:xfrm>
            <a:off x="940858" y="1553343"/>
            <a:ext cx="6096000" cy="36625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>
                <a:solidFill>
                  <a:srgbClr val="5E1B51"/>
                </a:solidFill>
                <a:latin typeface="Raleway SemiBold" panose="020B0003030101060003" pitchFamily="34" charset="0"/>
              </a:rPr>
              <a:t>MESSAGES :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/>
              <a:t>Qualités environnementales du carton 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400" dirty="0"/>
              <a:t>Recyclable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400" dirty="0"/>
              <a:t>Contenu en recyclé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400" dirty="0"/>
              <a:t>Efficacité du recyclage (tri, collecte, </a:t>
            </a:r>
            <a:r>
              <a:rPr lang="fr-FR" sz="1400" dirty="0" err="1"/>
              <a:t>process</a:t>
            </a:r>
            <a:r>
              <a:rPr lang="fr-FR" sz="1400" dirty="0"/>
              <a:t>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400" dirty="0"/>
              <a:t>Sur mesure -&gt; réduction du volume de l’emballage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400" dirty="0"/>
              <a:t>Bio-</a:t>
            </a:r>
            <a:r>
              <a:rPr lang="fr-FR" sz="1400" dirty="0" err="1"/>
              <a:t>sourcé</a:t>
            </a:r>
            <a:endParaRPr lang="fr-FR" sz="1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400" dirty="0"/>
              <a:t>Renouvelable – matière première gérée durablement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400" dirty="0"/>
              <a:t>Bilan carbone </a:t>
            </a:r>
            <a:r>
              <a:rPr lang="fr-FR" sz="1400" dirty="0">
                <a:solidFill>
                  <a:srgbClr val="FF0000"/>
                </a:solidFill>
              </a:rPr>
              <a:t>⚠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400" dirty="0">
                <a:sym typeface="Webdings" panose="05030102010509060703" pitchFamily="18" charset="2"/>
              </a:rPr>
              <a:t>Réduction du poids, des impacts environnementaux</a:t>
            </a:r>
          </a:p>
          <a:p>
            <a:pPr marL="1257300" lvl="2" indent="-342900">
              <a:buSzPct val="350000"/>
              <a:buFont typeface="Arial" panose="020B0604020202020204" pitchFamily="34" charset="0"/>
              <a:buChar char="•"/>
            </a:pPr>
            <a:r>
              <a:rPr lang="fr-FR" sz="400" dirty="0"/>
              <a:t> </a:t>
            </a:r>
            <a:r>
              <a:rPr lang="fr-FR" sz="1400" strike="sngStrike" dirty="0"/>
              <a:t>Biodégradable</a:t>
            </a:r>
            <a:r>
              <a:rPr lang="fr-FR" sz="1400" dirty="0"/>
              <a:t> </a:t>
            </a:r>
            <a:r>
              <a:rPr lang="fr-FR" sz="1400" dirty="0">
                <a:solidFill>
                  <a:srgbClr val="FF0000"/>
                </a:solidFill>
              </a:rPr>
              <a:t>⛔</a:t>
            </a:r>
          </a:p>
          <a:p>
            <a:pPr marL="1257300" lvl="2" indent="-342900">
              <a:buSzPct val="350000"/>
              <a:buFont typeface="Arial" panose="020B0604020202020204" pitchFamily="34" charset="0"/>
              <a:buChar char="•"/>
            </a:pPr>
            <a:endParaRPr lang="fr-FR" sz="1400" dirty="0"/>
          </a:p>
          <a:p>
            <a:pPr marL="800100" lvl="1" indent="-342900">
              <a:buFont typeface="+mj-lt"/>
              <a:buAutoNum type="arabicPeriod"/>
            </a:pPr>
            <a:r>
              <a:rPr lang="fr-FR" b="1" dirty="0">
                <a:solidFill>
                  <a:srgbClr val="5E1B51"/>
                </a:solidFill>
              </a:rPr>
              <a:t>Débat sur le réutilisation de la matière versus objet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400" dirty="0"/>
              <a:t>Efficacité de l’usage de la matière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400" dirty="0"/>
              <a:t>Impacts environnementaux en fonction des indicateurs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400" dirty="0"/>
              <a:t>Études ACV (étude ADEME)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79843" y="3071751"/>
            <a:ext cx="558515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SUJETS:</a:t>
            </a:r>
          </a:p>
          <a:p>
            <a:pPr marL="800100" lvl="1" indent="-342900">
              <a:buFont typeface="+mj-lt"/>
              <a:buAutoNum type="arabicPeriod" startAt="3"/>
            </a:pPr>
            <a:r>
              <a:rPr lang="fr-FR" sz="1400" dirty="0"/>
              <a:t>Substitution des emballages plastiques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400" dirty="0"/>
              <a:t>Définition de l’emballage plastique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400" dirty="0"/>
              <a:t>Recyclabilité des emballages associant plastiques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400" dirty="0"/>
              <a:t>Innovations (cires, vernis, chromatogénie, </a:t>
            </a:r>
            <a:r>
              <a:rPr lang="fr-FR" sz="1400" dirty="0" err="1"/>
              <a:t>microfibrilles</a:t>
            </a:r>
            <a:r>
              <a:rPr lang="fr-FR" sz="1400" dirty="0"/>
              <a:t>)</a:t>
            </a:r>
          </a:p>
          <a:p>
            <a:pPr marL="800100" lvl="1" indent="-342900">
              <a:buFont typeface="+mj-lt"/>
              <a:buAutoNum type="arabicPeriod" startAt="3"/>
            </a:pPr>
            <a:r>
              <a:rPr lang="fr-FR" sz="1400" dirty="0"/>
              <a:t>Made in France</a:t>
            </a:r>
          </a:p>
          <a:p>
            <a:pPr marL="800100" lvl="1" indent="-342900">
              <a:buFont typeface="+mj-lt"/>
              <a:buAutoNum type="arabicPeriod" startAt="3"/>
            </a:pPr>
            <a:r>
              <a:rPr lang="fr-FR" sz="1400" dirty="0"/>
              <a:t>Utilité de l’emballage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400" dirty="0"/>
              <a:t>Fonctions de l’emballage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400" dirty="0"/>
              <a:t>Écoconception et sobriété d’emballage</a:t>
            </a:r>
          </a:p>
          <a:p>
            <a:pPr marL="800100" lvl="1" indent="-342900">
              <a:buFont typeface="+mj-lt"/>
              <a:buAutoNum type="arabicPeriod" startAt="6"/>
            </a:pPr>
            <a:r>
              <a:rPr lang="fr-FR" sz="1400" dirty="0"/>
              <a:t>Autres aspects durabilité : emploi, économies, animation des territoire</a:t>
            </a:r>
          </a:p>
        </p:txBody>
      </p:sp>
      <p:sp>
        <p:nvSpPr>
          <p:cNvPr id="13" name="Explosion 2 12"/>
          <p:cNvSpPr/>
          <p:nvPr/>
        </p:nvSpPr>
        <p:spPr>
          <a:xfrm rot="523316">
            <a:off x="9251818" y="1061032"/>
            <a:ext cx="2808794" cy="1221273"/>
          </a:xfrm>
          <a:prstGeom prst="irregularSeal2">
            <a:avLst/>
          </a:prstGeom>
          <a:solidFill>
            <a:srgbClr val="5E1B51"/>
          </a:solidFill>
          <a:ln>
            <a:solidFill>
              <a:srgbClr val="5E1B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Communication institutionnelle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282236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>
            <a:extLst>
              <a:ext uri="{FF2B5EF4-FFF2-40B4-BE49-F238E27FC236}">
                <a16:creationId xmlns:a16="http://schemas.microsoft.com/office/drawing/2014/main" id="{92AF1C95-A627-4985-8371-B88C2D246BD2}"/>
              </a:ext>
            </a:extLst>
          </p:cNvPr>
          <p:cNvSpPr/>
          <p:nvPr/>
        </p:nvSpPr>
        <p:spPr>
          <a:xfrm>
            <a:off x="2319866" y="3019032"/>
            <a:ext cx="2810934" cy="2289568"/>
          </a:xfrm>
          <a:prstGeom prst="ellipse">
            <a:avLst/>
          </a:prstGeom>
          <a:solidFill>
            <a:srgbClr val="5E1B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1F9E239-A828-4E7B-89C2-1427E791344B}"/>
              </a:ext>
            </a:extLst>
          </p:cNvPr>
          <p:cNvSpPr txBox="1"/>
          <p:nvPr/>
        </p:nvSpPr>
        <p:spPr>
          <a:xfrm>
            <a:off x="2864908" y="3479950"/>
            <a:ext cx="3848100" cy="13080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Raleway SemiBold" panose="020B0003030101060003" pitchFamily="34" charset="0"/>
              </a:rPr>
              <a:t>Cibles :</a:t>
            </a:r>
          </a:p>
          <a:p>
            <a:endParaRPr lang="fr-FR" sz="700" b="1" dirty="0">
              <a:solidFill>
                <a:schemeClr val="bg1"/>
              </a:solidFill>
              <a:latin typeface="Raleway SemiBold" panose="020B0003030101060003" pitchFamily="34" charset="0"/>
            </a:endParaRPr>
          </a:p>
          <a:p>
            <a:pPr marL="93663"/>
            <a:r>
              <a:rPr lang="fr-FR" b="1" dirty="0">
                <a:solidFill>
                  <a:schemeClr val="bg1"/>
                </a:solidFill>
                <a:latin typeface="Raleway SemiBold" panose="020B0003030101060003" pitchFamily="34" charset="0"/>
              </a:rPr>
              <a:t>Secteurs clients</a:t>
            </a:r>
          </a:p>
          <a:p>
            <a:pPr marL="93663"/>
            <a:r>
              <a:rPr lang="fr-FR" b="1" dirty="0">
                <a:solidFill>
                  <a:schemeClr val="bg1"/>
                </a:solidFill>
                <a:latin typeface="Raleway SemiBold" panose="020B0003030101060003" pitchFamily="34" charset="0"/>
              </a:rPr>
              <a:t>Grand public</a:t>
            </a:r>
            <a:endParaRPr lang="fr-FR" sz="700" b="1" dirty="0">
              <a:solidFill>
                <a:schemeClr val="bg1"/>
              </a:solidFill>
              <a:latin typeface="Raleway SemiBold" panose="020B0003030101060003" pitchFamily="34" charset="0"/>
              <a:sym typeface="Wingdings" panose="05000000000000000000" pitchFamily="2" charset="2"/>
            </a:endParaRPr>
          </a:p>
          <a:p>
            <a:pPr marL="93663"/>
            <a:r>
              <a:rPr lang="fr-FR" b="1" dirty="0">
                <a:solidFill>
                  <a:schemeClr val="bg1"/>
                </a:solidFill>
                <a:latin typeface="Raleway SemiBold" panose="020B0003030101060003" pitchFamily="34" charset="0"/>
                <a:sym typeface="Wingdings" panose="05000000000000000000" pitchFamily="2" charset="2"/>
              </a:rPr>
              <a:t>Jeunes</a:t>
            </a:r>
          </a:p>
        </p:txBody>
      </p:sp>
      <p:sp>
        <p:nvSpPr>
          <p:cNvPr id="8" name="Rectangle 7"/>
          <p:cNvSpPr/>
          <p:nvPr/>
        </p:nvSpPr>
        <p:spPr>
          <a:xfrm>
            <a:off x="5986119" y="2986121"/>
            <a:ext cx="607888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/>
              <a:t>SUPPORTS:</a:t>
            </a:r>
          </a:p>
          <a:p>
            <a:endParaRPr lang="fr-FR" sz="1400" dirty="0"/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Réseaux sociaux (Twitter, LinkedIn, YouTube)</a:t>
            </a:r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	 </a:t>
            </a:r>
            <a:r>
              <a:rPr lang="fr-FR" sz="1400" dirty="0" err="1">
                <a:latin typeface="Raleway" panose="020B0003030101060003" pitchFamily="34" charset="0"/>
                <a:sym typeface="Wingdings" panose="05000000000000000000" pitchFamily="2" charset="2"/>
              </a:rPr>
              <a:t>posts</a:t>
            </a:r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 + visuel (chiffres)</a:t>
            </a:r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	 vidéos, films</a:t>
            </a:r>
            <a:endParaRPr lang="fr-FR" sz="1400" u="sng" dirty="0">
              <a:latin typeface="Raleway" panose="020B0003030101060003" pitchFamily="34" charset="0"/>
              <a:sym typeface="Wingdings" panose="05000000000000000000" pitchFamily="2" charset="2"/>
            </a:endParaRPr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	 organiser des séries</a:t>
            </a:r>
          </a:p>
          <a:p>
            <a:pPr lvl="1"/>
            <a:endParaRPr lang="fr-FR" sz="1400" dirty="0">
              <a:latin typeface="Raleway" panose="020B0003030101060003" pitchFamily="34" charset="0"/>
              <a:sym typeface="Wingdings" panose="05000000000000000000" pitchFamily="2" charset="2"/>
            </a:endParaRP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fr-FR" sz="1400" b="1" dirty="0">
                <a:solidFill>
                  <a:srgbClr val="5E1B51"/>
                </a:solidFill>
                <a:latin typeface="Raleway" panose="020B0003030101060003" pitchFamily="34" charset="0"/>
                <a:sym typeface="Wingdings" panose="05000000000000000000" pitchFamily="2" charset="2"/>
              </a:rPr>
              <a:t>Prioriser et organiser les sujets</a:t>
            </a:r>
          </a:p>
          <a:p>
            <a:pPr lvl="1"/>
            <a:endParaRPr lang="fr-FR" sz="1400" b="1" dirty="0">
              <a:latin typeface="Raleway" panose="020B0003030101060003" pitchFamily="34" charset="0"/>
              <a:sym typeface="Wingdings" panose="05000000000000000000" pitchFamily="2" charset="2"/>
            </a:endParaRPr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Presse professionnelle</a:t>
            </a:r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	 communication Web</a:t>
            </a:r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	 communication papier + web </a:t>
            </a:r>
          </a:p>
          <a:p>
            <a:pPr lvl="1" defTabSz="179388"/>
            <a:endParaRPr lang="fr-FR" sz="1400" dirty="0">
              <a:solidFill>
                <a:srgbClr val="FF0000"/>
              </a:solidFill>
            </a:endParaRPr>
          </a:p>
          <a:p>
            <a:pPr lvl="1" defTabSz="179388"/>
            <a:endParaRPr lang="fr-FR" sz="1400" dirty="0">
              <a:latin typeface="Raleway" panose="020B0003030101060003" pitchFamily="34" charset="0"/>
              <a:sym typeface="Wingdings" panose="05000000000000000000" pitchFamily="2" charset="2"/>
            </a:endParaRPr>
          </a:p>
        </p:txBody>
      </p:sp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838200" y="104163"/>
            <a:ext cx="11226800" cy="1325563"/>
          </a:xfrm>
        </p:spPr>
        <p:txBody>
          <a:bodyPr>
            <a:normAutofit fontScale="90000"/>
          </a:bodyPr>
          <a:lstStyle/>
          <a:p>
            <a:r>
              <a:rPr lang="fr-FR" sz="3200" dirty="0">
                <a:solidFill>
                  <a:srgbClr val="5E1B51"/>
                </a:solidFill>
                <a:latin typeface="Raleway Black" panose="020B0A03030101060003" pitchFamily="34" charset="0"/>
              </a:rPr>
              <a:t>Communication Apporteur de solution pour emballer les produits / Image d’employeur</a:t>
            </a:r>
            <a:br>
              <a:rPr lang="fr-FR" sz="3200" dirty="0">
                <a:solidFill>
                  <a:srgbClr val="5E1B51"/>
                </a:solidFill>
                <a:latin typeface="Raleway Black" panose="020B0A03030101060003" pitchFamily="34" charset="0"/>
              </a:rPr>
            </a:br>
            <a:endParaRPr lang="fr-FR" sz="3200" dirty="0">
              <a:solidFill>
                <a:srgbClr val="5E1B51"/>
              </a:solidFill>
              <a:latin typeface="Raleway Black" panose="020B0A03030101060003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3707493-581C-48ED-B6CE-C57B77EA4230}"/>
              </a:ext>
            </a:extLst>
          </p:cNvPr>
          <p:cNvSpPr txBox="1"/>
          <p:nvPr/>
        </p:nvSpPr>
        <p:spPr>
          <a:xfrm>
            <a:off x="940858" y="976676"/>
            <a:ext cx="38481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E1B51"/>
                </a:solidFill>
                <a:latin typeface="Raleway SemiBold" panose="020B0003030101060003" pitchFamily="34" charset="0"/>
              </a:rPr>
              <a:t>Demande professionnelle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0FE4C6A-AC9A-4E54-A95C-7E15EFDE88C0}"/>
              </a:ext>
            </a:extLst>
          </p:cNvPr>
          <p:cNvSpPr txBox="1"/>
          <p:nvPr/>
        </p:nvSpPr>
        <p:spPr>
          <a:xfrm>
            <a:off x="1092387" y="1429726"/>
            <a:ext cx="629901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5E1B51"/>
                </a:solidFill>
              </a:rPr>
              <a:t>Contexte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5E1B51"/>
                </a:solidFill>
              </a:rPr>
              <a:t>Substitution des emballages plastiques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5E1B51"/>
                </a:solidFill>
              </a:rPr>
              <a:t>L’industrie du carton ondulé est apporteur de solutions adaptées à tous les besoins / Expertise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5E1B51"/>
                </a:solidFill>
              </a:rPr>
              <a:t>L’industrie du carton ondulé est une industrie moderne, innovante</a:t>
            </a:r>
          </a:p>
        </p:txBody>
      </p:sp>
      <p:sp>
        <p:nvSpPr>
          <p:cNvPr id="23" name="Explosion 2 22"/>
          <p:cNvSpPr/>
          <p:nvPr/>
        </p:nvSpPr>
        <p:spPr>
          <a:xfrm rot="523316">
            <a:off x="8282851" y="899063"/>
            <a:ext cx="3957686" cy="1339150"/>
          </a:xfrm>
          <a:prstGeom prst="irregularSeal2">
            <a:avLst/>
          </a:prstGeom>
          <a:solidFill>
            <a:srgbClr val="5E1B51"/>
          </a:solidFill>
          <a:ln>
            <a:solidFill>
              <a:srgbClr val="5E1B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Communication générique sur laquelle les entreprises peuvent rebondir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259322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04163"/>
            <a:ext cx="11226800" cy="1325563"/>
          </a:xfrm>
        </p:spPr>
        <p:txBody>
          <a:bodyPr>
            <a:normAutofit fontScale="90000"/>
          </a:bodyPr>
          <a:lstStyle/>
          <a:p>
            <a:r>
              <a:rPr lang="fr-FR" sz="3200" dirty="0">
                <a:solidFill>
                  <a:srgbClr val="5E1B51"/>
                </a:solidFill>
                <a:latin typeface="Raleway Black" panose="020B0A03030101060003" pitchFamily="34" charset="0"/>
              </a:rPr>
              <a:t>Communication Apporteur de solution pour emballer les produits / Image d’employeur</a:t>
            </a:r>
            <a:br>
              <a:rPr lang="fr-FR" sz="3200" dirty="0">
                <a:solidFill>
                  <a:srgbClr val="5E1B51"/>
                </a:solidFill>
                <a:latin typeface="Raleway Black" panose="020B0A03030101060003" pitchFamily="34" charset="0"/>
              </a:rPr>
            </a:br>
            <a:endParaRPr lang="fr-FR" sz="3200" dirty="0">
              <a:solidFill>
                <a:srgbClr val="5E1B51"/>
              </a:solidFill>
              <a:latin typeface="Raleway Black" panose="020B0A03030101060003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3707493-581C-48ED-B6CE-C57B77EA4230}"/>
              </a:ext>
            </a:extLst>
          </p:cNvPr>
          <p:cNvSpPr txBox="1"/>
          <p:nvPr/>
        </p:nvSpPr>
        <p:spPr>
          <a:xfrm>
            <a:off x="940858" y="976676"/>
            <a:ext cx="38481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E1B51"/>
                </a:solidFill>
                <a:latin typeface="Raleway SemiBold" panose="020B0003030101060003" pitchFamily="34" charset="0"/>
              </a:rPr>
              <a:t>Demande professionnelle</a:t>
            </a:r>
          </a:p>
        </p:txBody>
      </p:sp>
      <p:sp>
        <p:nvSpPr>
          <p:cNvPr id="4" name="Rectangle 3"/>
          <p:cNvSpPr/>
          <p:nvPr/>
        </p:nvSpPr>
        <p:spPr>
          <a:xfrm>
            <a:off x="940858" y="1639443"/>
            <a:ext cx="105296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/>
              <a:t>MESSAGES :</a:t>
            </a:r>
          </a:p>
          <a:p>
            <a:r>
              <a:rPr lang="fr-FR" sz="1400" dirty="0"/>
              <a:t>Messages tournés autour du savoir faire de l’industrie avec plusieurs axes de communication :</a:t>
            </a:r>
            <a:endParaRPr lang="fr-FR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5713571" y="2211293"/>
            <a:ext cx="6351429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+mj-lt"/>
              <a:buAutoNum type="arabicPeriod" startAt="5"/>
            </a:pPr>
            <a:r>
              <a:rPr lang="fr-FR" sz="1100" b="1" dirty="0"/>
              <a:t>usines / process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Productivité, évolution des grammages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Modernisation machines, maintenance prédictive, capteurs de contrôle détection des défaut, respect du carton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Adoption des systèmes équivalents à ceux des secteurs modernes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Informatique connectée (diminution usage des ressources, conso d’électricité, vapeur, matière première)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Connexion dans les chaines de conditionnement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Formation / assistance dépannage en réalité virtuelle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Flux automatiques / stockages verticaux de grande hauteur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Intelligence artificielle</a:t>
            </a:r>
          </a:p>
          <a:p>
            <a:pPr marL="800100" lvl="1" indent="-342900">
              <a:buFont typeface="+mj-lt"/>
              <a:buAutoNum type="arabicPeriod" startAt="5"/>
            </a:pPr>
            <a:r>
              <a:rPr lang="fr-FR" sz="1100" b="1" dirty="0"/>
              <a:t>technologies utilisées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RFID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travail des encres, des teintes, Encres techniques (fluorescences, volume…), dorures à froid,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Internet des objets, étiquettes intelligentes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Réalité virtuelle, augmentée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Big data</a:t>
            </a:r>
          </a:p>
          <a:p>
            <a:pPr marL="800100" lvl="1" indent="-342900">
              <a:buFont typeface="+mj-lt"/>
              <a:buAutoNum type="arabicPeriod" startAt="7"/>
            </a:pPr>
            <a:r>
              <a:rPr lang="fr-FR" sz="1100" b="1" dirty="0"/>
              <a:t>formation/ métiers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Écoles d’emballages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Les différents métiers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féminisation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68509" y="2162663"/>
            <a:ext cx="5973567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fr-FR" sz="1100" b="1" dirty="0"/>
              <a:t>Variété des secteurs utilisateurs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Connaissance des sujets clients (fabrication d’emballages I, II et III – tous secteurs d’activités – tous circuits de distribution)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Descriptions secteurs / types de produits</a:t>
            </a:r>
          </a:p>
          <a:p>
            <a:pPr lvl="2" defTabSz="673100"/>
            <a:r>
              <a:rPr lang="fr-FR" sz="1000" dirty="0"/>
              <a:t>	boisson </a:t>
            </a:r>
            <a:r>
              <a:rPr lang="fr-FR" sz="10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r>
              <a:rPr lang="fr-FR" sz="1000" dirty="0">
                <a:sym typeface="Wingdings" panose="05000000000000000000" pitchFamily="2" charset="2"/>
              </a:rPr>
              <a:t> </a:t>
            </a:r>
            <a:r>
              <a:rPr lang="fr-FR" sz="1000" dirty="0"/>
              <a:t>Industriel</a:t>
            </a:r>
            <a:r>
              <a:rPr lang="fr-FR" sz="1000" dirty="0">
                <a:sym typeface="Wingdings" panose="05000000000000000000" pitchFamily="2" charset="2"/>
              </a:rPr>
              <a:t> </a:t>
            </a:r>
            <a:r>
              <a:rPr lang="fr-FR" sz="10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r>
              <a:rPr lang="fr-FR" sz="1000" dirty="0">
                <a:sym typeface="Wingdings" panose="05000000000000000000" pitchFamily="2" charset="2"/>
              </a:rPr>
              <a:t> </a:t>
            </a:r>
            <a:r>
              <a:rPr lang="fr-FR" sz="1000" dirty="0"/>
              <a:t>e-commerce</a:t>
            </a:r>
            <a:r>
              <a:rPr lang="fr-FR" sz="1000" dirty="0">
                <a:sym typeface="Wingdings" panose="05000000000000000000" pitchFamily="2" charset="2"/>
              </a:rPr>
              <a:t> </a:t>
            </a:r>
            <a:r>
              <a:rPr lang="fr-FR" sz="10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r>
              <a:rPr lang="fr-FR" sz="1000" dirty="0">
                <a:sym typeface="Wingdings" panose="05000000000000000000" pitchFamily="2" charset="2"/>
              </a:rPr>
              <a:t> </a:t>
            </a:r>
            <a:r>
              <a:rPr lang="fr-FR" sz="1000" dirty="0"/>
              <a:t>PAV PLV</a:t>
            </a:r>
            <a:r>
              <a:rPr lang="fr-FR" sz="1000" dirty="0">
                <a:sym typeface="Wingdings" panose="05000000000000000000" pitchFamily="2" charset="2"/>
              </a:rPr>
              <a:t> </a:t>
            </a:r>
            <a:r>
              <a:rPr lang="fr-FR" sz="10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r>
              <a:rPr lang="fr-FR" sz="1000" dirty="0">
                <a:sym typeface="Wingdings" panose="05000000000000000000" pitchFamily="2" charset="2"/>
              </a:rPr>
              <a:t> </a:t>
            </a:r>
            <a:endParaRPr lang="fr-FR" sz="1000" dirty="0"/>
          </a:p>
          <a:p>
            <a:pPr lvl="2" defTabSz="673100"/>
            <a:r>
              <a:rPr lang="fr-FR" sz="1000" dirty="0"/>
              <a:t>	autres 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1000" dirty="0"/>
              <a:t>Réactivité des apports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1000" dirty="0"/>
              <a:t>Mécanisation / flexibilité d’insertion dans les lignes de conditionnement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100" b="1" dirty="0"/>
              <a:t>innovation matériau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Travaux CTP / innovations papier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Substitution des emballages plastiques / emballages barrière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100" b="1" dirty="0"/>
              <a:t>savoir faire sur mesure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Nombres de personnes dans les bureaux d’étude / nombre de bureaux d’études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Mise en place d’expérience center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Nombre de références d’emballages créés par an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Technologies utilisées pour la conception des emballages (3D, simulateurs…)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Conception des emballages : en fonction du poids transporté, de la distance, du mode de transport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Contact alimentaire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Transport de marchandises dangereuses</a:t>
            </a:r>
          </a:p>
          <a:p>
            <a:pPr marL="800100" lvl="1" indent="-342900">
              <a:buFont typeface="+mj-lt"/>
              <a:buAutoNum type="arabicPeriod" startAt="4"/>
            </a:pPr>
            <a:r>
              <a:rPr lang="fr-FR" sz="1100" b="1" dirty="0"/>
              <a:t>Orientation service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Vitesse de développement d’un prototype / Délai de livraison des commandes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Réactivité COVID / réorganisation multi sites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000" dirty="0"/>
              <a:t>EDI / DMI</a:t>
            </a:r>
          </a:p>
        </p:txBody>
      </p:sp>
      <p:sp>
        <p:nvSpPr>
          <p:cNvPr id="5" name="Explosion 2 4"/>
          <p:cNvSpPr/>
          <p:nvPr/>
        </p:nvSpPr>
        <p:spPr>
          <a:xfrm rot="523316">
            <a:off x="8282851" y="899063"/>
            <a:ext cx="3957686" cy="1339150"/>
          </a:xfrm>
          <a:prstGeom prst="irregularSeal2">
            <a:avLst/>
          </a:prstGeom>
          <a:solidFill>
            <a:srgbClr val="5E1B51"/>
          </a:solidFill>
          <a:ln>
            <a:solidFill>
              <a:srgbClr val="5E1B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Communication générique sur laquelle les entreprises peuvent rebondir</a:t>
            </a:r>
            <a:endParaRPr lang="fr-FR" sz="1200" dirty="0"/>
          </a:p>
        </p:txBody>
      </p:sp>
      <p:sp>
        <p:nvSpPr>
          <p:cNvPr id="8" name="ZoneTexte 7"/>
          <p:cNvSpPr txBox="1"/>
          <p:nvPr/>
        </p:nvSpPr>
        <p:spPr>
          <a:xfrm>
            <a:off x="6577851" y="5532016"/>
            <a:ext cx="13905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>
                <a:solidFill>
                  <a:srgbClr val="5E1B51"/>
                </a:solidFill>
              </a:rPr>
              <a:t>etc…</a:t>
            </a:r>
          </a:p>
        </p:txBody>
      </p:sp>
    </p:spTree>
    <p:extLst>
      <p:ext uri="{BB962C8B-B14F-4D97-AF65-F5344CB8AC3E}">
        <p14:creationId xmlns:p14="http://schemas.microsoft.com/office/powerpoint/2010/main" val="2091492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04163"/>
            <a:ext cx="11226800" cy="1325563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5E1B51"/>
                </a:solidFill>
                <a:latin typeface="Raleway Black" panose="020B0A03030101060003" pitchFamily="34" charset="0"/>
              </a:rPr>
              <a:t>Communication secteur fruits et légumes</a:t>
            </a:r>
            <a:br>
              <a:rPr lang="fr-FR" sz="3200" dirty="0">
                <a:solidFill>
                  <a:srgbClr val="5E1B51"/>
                </a:solidFill>
                <a:latin typeface="Raleway Black" panose="020B0A03030101060003" pitchFamily="34" charset="0"/>
              </a:rPr>
            </a:br>
            <a:endParaRPr lang="fr-FR" sz="3200" dirty="0">
              <a:solidFill>
                <a:srgbClr val="5E1B51"/>
              </a:solidFill>
              <a:latin typeface="Raleway Black" panose="020B0A03030101060003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3707493-581C-48ED-B6CE-C57B77EA4230}"/>
              </a:ext>
            </a:extLst>
          </p:cNvPr>
          <p:cNvSpPr txBox="1"/>
          <p:nvPr/>
        </p:nvSpPr>
        <p:spPr>
          <a:xfrm>
            <a:off x="949688" y="766944"/>
            <a:ext cx="38481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E1B51"/>
                </a:solidFill>
                <a:latin typeface="Raleway SemiBold" panose="020B0003030101060003" pitchFamily="34" charset="0"/>
              </a:rPr>
              <a:t>Demande professionnelle</a:t>
            </a:r>
          </a:p>
        </p:txBody>
      </p:sp>
      <p:sp>
        <p:nvSpPr>
          <p:cNvPr id="4" name="Rectangle 3"/>
          <p:cNvSpPr/>
          <p:nvPr/>
        </p:nvSpPr>
        <p:spPr>
          <a:xfrm>
            <a:off x="1391375" y="2377484"/>
            <a:ext cx="1052969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/>
              <a:t>MESSAGES :</a:t>
            </a:r>
          </a:p>
          <a:p>
            <a:r>
              <a:rPr lang="fr-FR" sz="1400" dirty="0"/>
              <a:t>Intégration des barquettes dans la communication, proposant un système complet (barquette + plateau) pour attirer l’attention de la grande distribution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0FE4C6A-AC9A-4E54-A95C-7E15EFDE88C0}"/>
              </a:ext>
            </a:extLst>
          </p:cNvPr>
          <p:cNvSpPr txBox="1"/>
          <p:nvPr/>
        </p:nvSpPr>
        <p:spPr>
          <a:xfrm>
            <a:off x="1113060" y="1268836"/>
            <a:ext cx="629901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5E1B51"/>
                </a:solidFill>
              </a:rPr>
              <a:t>Contexte :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5E1B51"/>
                </a:solidFill>
              </a:rPr>
              <a:t>Continuer à capitaliser sur la marque sérénité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5E1B51"/>
                </a:solidFill>
              </a:rPr>
              <a:t>Utilisation du sujet substitution barquette pour attirer l’attention de la Grande distribution et tirer le plateau ?</a:t>
            </a:r>
          </a:p>
        </p:txBody>
      </p:sp>
      <p:sp>
        <p:nvSpPr>
          <p:cNvPr id="5" name="Explosion 2 4"/>
          <p:cNvSpPr/>
          <p:nvPr/>
        </p:nvSpPr>
        <p:spPr>
          <a:xfrm rot="523316">
            <a:off x="8282851" y="899063"/>
            <a:ext cx="3957686" cy="1339150"/>
          </a:xfrm>
          <a:prstGeom prst="irregularSeal2">
            <a:avLst/>
          </a:prstGeom>
          <a:solidFill>
            <a:srgbClr val="5E1B51"/>
          </a:solidFill>
          <a:ln>
            <a:solidFill>
              <a:srgbClr val="5E1B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Communication de marque générique</a:t>
            </a:r>
            <a:endParaRPr lang="fr-FR" sz="1200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92AF1C95-A627-4985-8371-B88C2D246BD2}"/>
              </a:ext>
            </a:extLst>
          </p:cNvPr>
          <p:cNvSpPr/>
          <p:nvPr/>
        </p:nvSpPr>
        <p:spPr>
          <a:xfrm>
            <a:off x="1888067" y="3799507"/>
            <a:ext cx="3081867" cy="1804153"/>
          </a:xfrm>
          <a:prstGeom prst="ellipse">
            <a:avLst/>
          </a:prstGeom>
          <a:solidFill>
            <a:srgbClr val="5E1B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1F9E239-A828-4E7B-89C2-1427E791344B}"/>
              </a:ext>
            </a:extLst>
          </p:cNvPr>
          <p:cNvSpPr txBox="1"/>
          <p:nvPr/>
        </p:nvSpPr>
        <p:spPr>
          <a:xfrm>
            <a:off x="2432051" y="4051673"/>
            <a:ext cx="3848100" cy="10310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Raleway SemiBold" panose="020B0003030101060003" pitchFamily="34" charset="0"/>
              </a:rPr>
              <a:t>Cibles :</a:t>
            </a:r>
          </a:p>
          <a:p>
            <a:endParaRPr lang="fr-FR" sz="700" b="1" dirty="0">
              <a:solidFill>
                <a:schemeClr val="bg1"/>
              </a:solidFill>
              <a:latin typeface="Raleway SemiBold" panose="020B0003030101060003" pitchFamily="34" charset="0"/>
            </a:endParaRPr>
          </a:p>
          <a:p>
            <a:r>
              <a:rPr lang="fr-FR" b="1" dirty="0">
                <a:solidFill>
                  <a:schemeClr val="bg1"/>
                </a:solidFill>
                <a:latin typeface="Raleway SemiBold" panose="020B0003030101060003" pitchFamily="34" charset="0"/>
              </a:rPr>
              <a:t>Secteurs clients</a:t>
            </a:r>
          </a:p>
          <a:p>
            <a:r>
              <a:rPr lang="fr-FR" b="1" dirty="0">
                <a:solidFill>
                  <a:schemeClr val="bg1"/>
                </a:solidFill>
                <a:latin typeface="Raleway SemiBold" panose="020B0003030101060003" pitchFamily="34" charset="0"/>
              </a:rPr>
              <a:t>Grande Distribution</a:t>
            </a:r>
            <a:endParaRPr lang="fr-FR" sz="700" b="1" dirty="0">
              <a:solidFill>
                <a:schemeClr val="bg1"/>
              </a:solidFill>
              <a:latin typeface="Raleway SemiBold" panose="020B0003030101060003" pitchFamily="34" charset="0"/>
              <a:sym typeface="Wingdings" panose="05000000000000000000" pitchFamily="2" charset="2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86119" y="3322522"/>
            <a:ext cx="607888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/>
              <a:t>SUPPORTS:</a:t>
            </a:r>
          </a:p>
          <a:p>
            <a:endParaRPr lang="fr-FR" sz="1400" dirty="0"/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Réseaux sociaux (LinkedIn, site internet)</a:t>
            </a:r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	 </a:t>
            </a:r>
            <a:r>
              <a:rPr lang="fr-FR" sz="1400" dirty="0" err="1">
                <a:latin typeface="Raleway" panose="020B0003030101060003" pitchFamily="34" charset="0"/>
                <a:sym typeface="Wingdings" panose="05000000000000000000" pitchFamily="2" charset="2"/>
              </a:rPr>
              <a:t>posts</a:t>
            </a:r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 + visuel (chiffres)</a:t>
            </a:r>
            <a:endParaRPr lang="fr-FR" sz="1400" u="sng" dirty="0">
              <a:latin typeface="Raleway" panose="020B0003030101060003" pitchFamily="34" charset="0"/>
              <a:sym typeface="Wingdings" panose="05000000000000000000" pitchFamily="2" charset="2"/>
            </a:endParaRPr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	 organiser des séries</a:t>
            </a:r>
          </a:p>
          <a:p>
            <a:pPr lvl="1"/>
            <a:endParaRPr lang="fr-FR" sz="1400" b="1" dirty="0">
              <a:latin typeface="Raleway" panose="020B0003030101060003" pitchFamily="34" charset="0"/>
              <a:sym typeface="Wingdings" panose="05000000000000000000" pitchFamily="2" charset="2"/>
            </a:endParaRPr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Presse professionnelle</a:t>
            </a:r>
          </a:p>
          <a:p>
            <a:pPr lvl="1"/>
            <a:r>
              <a:rPr lang="fr-FR" sz="1400" dirty="0">
                <a:latin typeface="Raleway" panose="020B0003030101060003" pitchFamily="34" charset="0"/>
                <a:sym typeface="Wingdings" panose="05000000000000000000" pitchFamily="2" charset="2"/>
              </a:rPr>
              <a:t>	 communication Web</a:t>
            </a:r>
          </a:p>
          <a:p>
            <a:pPr lvl="1"/>
            <a:endParaRPr lang="fr-FR" sz="1400" dirty="0">
              <a:latin typeface="Raleway" panose="020B0003030101060003" pitchFamily="34" charset="0"/>
              <a:sym typeface="Wingdings" panose="05000000000000000000" pitchFamily="2" charset="2"/>
            </a:endParaRPr>
          </a:p>
          <a:p>
            <a:pPr lvl="1" defTabSz="179388"/>
            <a:endParaRPr lang="fr-FR" sz="1400" dirty="0">
              <a:latin typeface="Raleway" panose="020B0003030101060003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74735169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956</Words>
  <Application>Microsoft Office PowerPoint</Application>
  <PresentationFormat>Grand écran</PresentationFormat>
  <Paragraphs>175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Raleway</vt:lpstr>
      <vt:lpstr>Raleway Black</vt:lpstr>
      <vt:lpstr>Raleway SemiBold</vt:lpstr>
      <vt:lpstr>Wingdings</vt:lpstr>
      <vt:lpstr>1_Thème Office</vt:lpstr>
      <vt:lpstr>Communication sur 3 ans </vt:lpstr>
      <vt:lpstr>Communication Économie circulaire / Environnement</vt:lpstr>
      <vt:lpstr>Communication Économie circulaire / Environnement</vt:lpstr>
      <vt:lpstr>Communication Apporteur de solution pour emballer les produits / Image d’employeur </vt:lpstr>
      <vt:lpstr>Communication Apporteur de solution pour emballer les produits / Image d’employeur </vt:lpstr>
      <vt:lpstr>Communication secteur fruits et légumes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sur 3 ans</dc:title>
  <dc:creator>kd</dc:creator>
  <cp:lastModifiedBy>Kareen DESBOUIS</cp:lastModifiedBy>
  <cp:revision>2</cp:revision>
  <dcterms:created xsi:type="dcterms:W3CDTF">2021-01-18T09:30:19Z</dcterms:created>
  <dcterms:modified xsi:type="dcterms:W3CDTF">2022-04-29T07:39:12Z</dcterms:modified>
</cp:coreProperties>
</file>