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6" r:id="rId2"/>
  </p:sldMasterIdLst>
  <p:notesMasterIdLst>
    <p:notesMasterId r:id="rId19"/>
  </p:notesMasterIdLst>
  <p:sldIdLst>
    <p:sldId id="256" r:id="rId3"/>
    <p:sldId id="321" r:id="rId4"/>
    <p:sldId id="322" r:id="rId5"/>
    <p:sldId id="326" r:id="rId6"/>
    <p:sldId id="319" r:id="rId7"/>
    <p:sldId id="287" r:id="rId8"/>
    <p:sldId id="309" r:id="rId9"/>
    <p:sldId id="306" r:id="rId10"/>
    <p:sldId id="294" r:id="rId11"/>
    <p:sldId id="327" r:id="rId12"/>
    <p:sldId id="328" r:id="rId13"/>
    <p:sldId id="329" r:id="rId14"/>
    <p:sldId id="330" r:id="rId15"/>
    <p:sldId id="331" r:id="rId16"/>
    <p:sldId id="325" r:id="rId17"/>
    <p:sldId id="282" r:id="rId18"/>
  </p:sldIdLst>
  <p:sldSz cx="9144000" cy="6858000" type="screen4x3"/>
  <p:notesSz cx="6811963"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3300"/>
    <a:srgbClr val="33CC33"/>
    <a:srgbClr val="5379B1"/>
    <a:srgbClr val="E9F7FD"/>
    <a:srgbClr val="CCECFF"/>
    <a:srgbClr val="FF3399"/>
    <a:srgbClr val="E7ECF5"/>
    <a:srgbClr val="F1F4F9"/>
    <a:srgbClr val="F4F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27" autoAdjust="0"/>
  </p:normalViewPr>
  <p:slideViewPr>
    <p:cSldViewPr>
      <p:cViewPr varScale="1">
        <p:scale>
          <a:sx n="98" d="100"/>
          <a:sy n="98" d="100"/>
        </p:scale>
        <p:origin x="19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9213" y="0"/>
            <a:ext cx="2951162" cy="498475"/>
          </a:xfrm>
          <a:prstGeom prst="rect">
            <a:avLst/>
          </a:prstGeom>
        </p:spPr>
        <p:txBody>
          <a:bodyPr vert="horz" lIns="91440" tIns="45720" rIns="91440" bIns="45720" rtlCol="0"/>
          <a:lstStyle>
            <a:lvl1pPr algn="r">
              <a:defRPr sz="1200"/>
            </a:lvl1pPr>
          </a:lstStyle>
          <a:p>
            <a:fld id="{0180DAFB-AA6C-4240-8CFC-7FD83590EA99}" type="datetimeFigureOut">
              <a:rPr lang="fr-FR" smtClean="0"/>
              <a:t>17/12/2021</a:t>
            </a:fld>
            <a:endParaRPr lang="fr-FR"/>
          </a:p>
        </p:txBody>
      </p:sp>
      <p:sp>
        <p:nvSpPr>
          <p:cNvPr id="4" name="Espace réservé de l'image des diapositives 3"/>
          <p:cNvSpPr>
            <a:spLocks noGrp="1" noRot="1" noChangeAspect="1"/>
          </p:cNvSpPr>
          <p:nvPr>
            <p:ph type="sldImg" idx="2"/>
          </p:nvPr>
        </p:nvSpPr>
        <p:spPr>
          <a:xfrm>
            <a:off x="1168400" y="1243013"/>
            <a:ext cx="4475163"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1038" y="4784725"/>
            <a:ext cx="5449887" cy="391477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4038"/>
            <a:ext cx="2951163" cy="4984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9213" y="9444038"/>
            <a:ext cx="2951162" cy="498475"/>
          </a:xfrm>
          <a:prstGeom prst="rect">
            <a:avLst/>
          </a:prstGeom>
        </p:spPr>
        <p:txBody>
          <a:bodyPr vert="horz" lIns="91440" tIns="45720" rIns="91440" bIns="45720" rtlCol="0" anchor="b"/>
          <a:lstStyle>
            <a:lvl1pPr algn="r">
              <a:defRPr sz="1200"/>
            </a:lvl1pPr>
          </a:lstStyle>
          <a:p>
            <a:fld id="{659DF6A5-3FBB-45C7-ACD0-91F1A2166091}" type="slidenum">
              <a:rPr lang="fr-FR" smtClean="0"/>
              <a:t>‹N°›</a:t>
            </a:fld>
            <a:endParaRPr lang="fr-FR"/>
          </a:p>
        </p:txBody>
      </p:sp>
    </p:spTree>
    <p:extLst>
      <p:ext uri="{BB962C8B-B14F-4D97-AF65-F5344CB8AC3E}">
        <p14:creationId xmlns:p14="http://schemas.microsoft.com/office/powerpoint/2010/main" val="450235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9DF6A5-3FBB-45C7-ACD0-91F1A2166091}" type="slidenum">
              <a:rPr lang="fr-FR" smtClean="0"/>
              <a:t>3</a:t>
            </a:fld>
            <a:endParaRPr lang="fr-FR"/>
          </a:p>
        </p:txBody>
      </p:sp>
    </p:spTree>
    <p:extLst>
      <p:ext uri="{BB962C8B-B14F-4D97-AF65-F5344CB8AC3E}">
        <p14:creationId xmlns:p14="http://schemas.microsoft.com/office/powerpoint/2010/main" val="242774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9DF6A5-3FBB-45C7-ACD0-91F1A2166091}" type="slidenum">
              <a:rPr lang="fr-FR" smtClean="0"/>
              <a:t>10</a:t>
            </a:fld>
            <a:endParaRPr lang="fr-FR"/>
          </a:p>
        </p:txBody>
      </p:sp>
    </p:spTree>
    <p:extLst>
      <p:ext uri="{BB962C8B-B14F-4D97-AF65-F5344CB8AC3E}">
        <p14:creationId xmlns:p14="http://schemas.microsoft.com/office/powerpoint/2010/main" val="627603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59DF6A5-3FBB-45C7-ACD0-91F1A2166091}" type="slidenum">
              <a:rPr lang="fr-FR" smtClean="0"/>
              <a:t>15</a:t>
            </a:fld>
            <a:endParaRPr lang="fr-FR"/>
          </a:p>
        </p:txBody>
      </p:sp>
    </p:spTree>
    <p:extLst>
      <p:ext uri="{BB962C8B-B14F-4D97-AF65-F5344CB8AC3E}">
        <p14:creationId xmlns:p14="http://schemas.microsoft.com/office/powerpoint/2010/main" val="4278751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1.jpe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11.png"/><Relationship Id="rId7"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gif"/><Relationship Id="rId5" Type="http://schemas.openxmlformats.org/officeDocument/2006/relationships/image" Target="../media/image5.gi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11.pn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12.gif"/><Relationship Id="rId9" Type="http://schemas.openxmlformats.org/officeDocument/2006/relationships/image" Target="../media/image9.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gif"/><Relationship Id="rId5" Type="http://schemas.openxmlformats.org/officeDocument/2006/relationships/image" Target="../media/image5.gi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11.pn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12.gif"/><Relationship Id="rId9" Type="http://schemas.openxmlformats.org/officeDocument/2006/relationships/image" Target="../media/image9.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Master" Target="../slideMasters/slideMaster1.xml"/><Relationship Id="rId4" Type="http://schemas.microsoft.com/office/2007/relationships/hdphoto" Target="../media/hdphoto2.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1371" t="2121" r="2992" b="2121"/>
          <a:stretch/>
        </p:blipFill>
        <p:spPr>
          <a:xfrm>
            <a:off x="8488" y="6034"/>
            <a:ext cx="9135512" cy="6851966"/>
          </a:xfrm>
          <a:prstGeom prst="rect">
            <a:avLst/>
          </a:prstGeom>
        </p:spPr>
      </p:pic>
      <p:sp>
        <p:nvSpPr>
          <p:cNvPr id="14" name="Arrondir un rectangle avec un coin du même côté 13"/>
          <p:cNvSpPr/>
          <p:nvPr/>
        </p:nvSpPr>
        <p:spPr>
          <a:xfrm>
            <a:off x="2" y="0"/>
            <a:ext cx="9143999" cy="1700808"/>
          </a:xfrm>
          <a:prstGeom prst="round2SameRect">
            <a:avLst>
              <a:gd name="adj1" fmla="val 0"/>
              <a:gd name="adj2" fmla="val 14131"/>
            </a:avLst>
          </a:prstGeom>
          <a:solidFill>
            <a:srgbClr val="C00000">
              <a:alpha val="56863"/>
            </a:srgb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3" name="Bande diagonale 22"/>
          <p:cNvSpPr/>
          <p:nvPr/>
        </p:nvSpPr>
        <p:spPr>
          <a:xfrm>
            <a:off x="-9186" y="1"/>
            <a:ext cx="1556850" cy="1484783"/>
          </a:xfrm>
          <a:prstGeom prst="diagStri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
        <p:nvSpPr>
          <p:cNvPr id="21" name="ZoneTexte 20"/>
          <p:cNvSpPr txBox="1"/>
          <p:nvPr/>
        </p:nvSpPr>
        <p:spPr>
          <a:xfrm rot="18920564">
            <a:off x="-477082" y="193655"/>
            <a:ext cx="1944216" cy="769441"/>
          </a:xfrm>
          <a:prstGeom prst="rect">
            <a:avLst/>
          </a:prstGeom>
          <a:noFill/>
        </p:spPr>
        <p:txBody>
          <a:bodyPr wrap="square" rtlCol="0">
            <a:spAutoFit/>
          </a:bodyPr>
          <a:lstStyle/>
          <a:p>
            <a:pPr algn="ctr"/>
            <a:r>
              <a:rPr lang="fr-FR" sz="4400" dirty="0">
                <a:solidFill>
                  <a:schemeClr val="bg1"/>
                </a:solidFill>
                <a:latin typeface="Candara" panose="020E0502030303020204" pitchFamily="34" charset="0"/>
              </a:rPr>
              <a:t>2019</a:t>
            </a:r>
          </a:p>
        </p:txBody>
      </p:sp>
    </p:spTree>
    <p:extLst>
      <p:ext uri="{BB962C8B-B14F-4D97-AF65-F5344CB8AC3E}">
        <p14:creationId xmlns:p14="http://schemas.microsoft.com/office/powerpoint/2010/main" val="89275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5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A42232-351C-4533-AEF1-97F4EF73CF4B}" type="datetimeFigureOut">
              <a:rPr lang="fr-FR" smtClean="0"/>
              <a:pPr/>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614B7F-BEEA-4069-87AA-0483C35A20EC}" type="slidenum">
              <a:rPr lang="fr-FR" smtClean="0"/>
              <a:pPr/>
              <a:t>‹N°›</a:t>
            </a:fld>
            <a:endParaRPr lang="fr-FR"/>
          </a:p>
        </p:txBody>
      </p:sp>
      <p:sp>
        <p:nvSpPr>
          <p:cNvPr id="7" name="Arrondir un rectangle avec un coin du même côté 6"/>
          <p:cNvSpPr/>
          <p:nvPr/>
        </p:nvSpPr>
        <p:spPr>
          <a:xfrm rot="10800000">
            <a:off x="0" y="0"/>
            <a:ext cx="9144000" cy="1009531"/>
          </a:xfrm>
          <a:prstGeom prst="round2SameRect">
            <a:avLst/>
          </a:prstGeom>
        </p:spPr>
        <p:style>
          <a:lnRef idx="1">
            <a:schemeClr val="accent3"/>
          </a:lnRef>
          <a:fillRef idx="3">
            <a:schemeClr val="accent3"/>
          </a:fillRef>
          <a:effectRef idx="2">
            <a:schemeClr val="accent3"/>
          </a:effectRef>
          <a:fontRef idx="minor">
            <a:schemeClr val="lt1"/>
          </a:fontRef>
        </p:style>
        <p:txBody>
          <a:bodyPr rtlCol="0" anchor="ctr"/>
          <a:lstStyle/>
          <a:p>
            <a:pPr lvl="0" algn="ctr"/>
            <a:endParaRPr lang="fr-FR"/>
          </a:p>
        </p:txBody>
      </p:sp>
      <p:sp>
        <p:nvSpPr>
          <p:cNvPr id="2" name="Titre 1"/>
          <p:cNvSpPr>
            <a:spLocks noGrp="1"/>
          </p:cNvSpPr>
          <p:nvPr>
            <p:ph type="title"/>
          </p:nvPr>
        </p:nvSpPr>
        <p:spPr>
          <a:xfrm>
            <a:off x="0" y="-1"/>
            <a:ext cx="6732240" cy="1009534"/>
          </a:xfrm>
        </p:spPr>
        <p:txBody>
          <a:bodyPr>
            <a:normAutofit/>
          </a:bodyPr>
          <a:lstStyle>
            <a:lvl1pPr algn="l">
              <a:defRPr sz="4400">
                <a:solidFill>
                  <a:schemeClr val="bg1"/>
                </a:solidFill>
                <a:latin typeface="Candara" panose="020E0502030303020204" pitchFamily="34" charset="0"/>
              </a:defRPr>
            </a:lvl1pPr>
          </a:lstStyle>
          <a:p>
            <a:r>
              <a:rPr lang="fr-FR"/>
              <a:t>Modifiez le style du titre</a:t>
            </a:r>
            <a:endParaRPr lang="fr-FR" dirty="0"/>
          </a:p>
        </p:txBody>
      </p:sp>
      <p:pic>
        <p:nvPicPr>
          <p:cNvPr id="8" name="Picture 9" descr="B:\Marketing\Mediakit 2014\EMB\logo-EMB20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6" y="156970"/>
            <a:ext cx="2400863" cy="75382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B:\Marketing\Mediakit 2014\EMB\boutons\bas-de-pageR.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 y="5852160"/>
            <a:ext cx="9144001"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64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6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lvl1pPr marL="342900" indent="-342900">
              <a:buFont typeface="Wingdings" panose="05000000000000000000" pitchFamily="2" charset="2"/>
              <a:buChar char="q"/>
              <a:defRPr lang="fr-FR" sz="3200" b="1" kern="1200" dirty="0" smtClean="0">
                <a:solidFill>
                  <a:schemeClr val="tx1"/>
                </a:solidFill>
                <a:latin typeface="StainlessCond Light" pitchFamily="50" charset="0"/>
                <a:ea typeface="+mn-ea"/>
                <a:cs typeface="+mn-cs"/>
              </a:defRPr>
            </a:lvl1pPr>
            <a:lvl2pPr marL="742950" indent="-285750">
              <a:defRPr lang="fr-FR" sz="2800" kern="1200" dirty="0" smtClean="0">
                <a:solidFill>
                  <a:schemeClr val="bg1">
                    <a:lumMod val="50000"/>
                  </a:schemeClr>
                </a:solidFill>
                <a:latin typeface="StainlessCond Bold" pitchFamily="50" charset="0"/>
                <a:ea typeface="+mn-ea"/>
                <a:cs typeface="+mn-cs"/>
              </a:defRPr>
            </a:lvl2pPr>
            <a:lvl3pPr>
              <a:defRPr lang="fr-FR" sz="2400" kern="1200" dirty="0" smtClean="0">
                <a:solidFill>
                  <a:srgbClr val="C00000"/>
                </a:solidFill>
                <a:latin typeface="StainlessCond Regular" pitchFamily="50" charset="0"/>
                <a:ea typeface="+mn-ea"/>
                <a:cs typeface="+mn-cs"/>
              </a:defRPr>
            </a:lvl3pPr>
            <a:lvl4pPr marL="1143000" indent="-228600">
              <a:defRPr/>
            </a:lvl4pPr>
            <a:lvl6pPr marL="2514600" indent="-228600">
              <a:buFont typeface="Wingdings" panose="05000000000000000000" pitchFamily="2" charset="2"/>
              <a:buChar char="Ø"/>
              <a:defRPr/>
            </a:lvl6pPr>
          </a:lstStyle>
          <a:p>
            <a:pPr marL="342900" lvl="0" indent="-342900" algn="l" defTabSz="914400" rtl="0" eaLnBrk="1" latinLnBrk="0" hangingPunct="1">
              <a:spcBef>
                <a:spcPct val="20000"/>
              </a:spcBef>
              <a:buFont typeface="Arial" pitchFamily="34" charset="0"/>
              <a:buChar char="•"/>
            </a:pPr>
            <a:r>
              <a:rPr lang="fr-FR"/>
              <a:t>Modifiez les styles du texte du masque</a:t>
            </a:r>
          </a:p>
          <a:p>
            <a:pPr marL="342900" lvl="1" indent="-342900" algn="l" defTabSz="914400" rtl="0" eaLnBrk="1" latinLnBrk="0" hangingPunct="1">
              <a:spcBef>
                <a:spcPct val="20000"/>
              </a:spcBef>
              <a:buFont typeface="Arial" pitchFamily="34" charset="0"/>
              <a:buChar char="•"/>
            </a:pPr>
            <a:r>
              <a:rPr lang="fr-FR"/>
              <a:t>Deuxième niveau</a:t>
            </a:r>
          </a:p>
          <a:p>
            <a:pPr marL="342900" lvl="2" indent="-342900" algn="l" defTabSz="914400" rtl="0" eaLnBrk="1" latinLnBrk="0" hangingPunct="1">
              <a:spcBef>
                <a:spcPct val="20000"/>
              </a:spcBef>
              <a:buFont typeface="Arial" pitchFamily="34" charset="0"/>
              <a:buChar char="•"/>
            </a:pPr>
            <a:r>
              <a:rPr lang="fr-FR"/>
              <a:t>Troisième niveau</a:t>
            </a:r>
          </a:p>
          <a:p>
            <a:pPr marL="342900" lvl="3" indent="-342900" algn="l" defTabSz="914400" rtl="0" eaLnBrk="1" latinLnBrk="0" hangingPunct="1">
              <a:spcBef>
                <a:spcPct val="20000"/>
              </a:spcBef>
              <a:buFont typeface="Arial" pitchFamily="34" charset="0"/>
              <a:buChar char="•"/>
            </a:pPr>
            <a:r>
              <a:rPr lang="fr-FR"/>
              <a:t>Quatrième niveau</a:t>
            </a:r>
          </a:p>
          <a:p>
            <a:pPr marL="342900" lvl="4" indent="-342900" algn="l" defTabSz="914400" rtl="0" eaLnBrk="1" latinLnBrk="0" hangingPunct="1">
              <a:spcBef>
                <a:spcPct val="20000"/>
              </a:spcBef>
              <a:buFont typeface="Arial" pitchFamily="34" charset="0"/>
              <a:buChar char="•"/>
            </a:pPr>
            <a:r>
              <a:rPr lang="fr-FR"/>
              <a:t>Cinquième niveau</a:t>
            </a:r>
            <a:endParaRPr lang="fr-FR" dirty="0"/>
          </a:p>
        </p:txBody>
      </p:sp>
      <p:sp>
        <p:nvSpPr>
          <p:cNvPr id="4" name="Espace réservé de la date 3"/>
          <p:cNvSpPr>
            <a:spLocks noGrp="1"/>
          </p:cNvSpPr>
          <p:nvPr>
            <p:ph type="dt" sz="half" idx="10"/>
          </p:nvPr>
        </p:nvSpPr>
        <p:spPr/>
        <p:txBody>
          <a:bodyPr/>
          <a:lstStyle/>
          <a:p>
            <a:fld id="{96A42232-351C-4533-AEF1-97F4EF73CF4B}" type="datetimeFigureOut">
              <a:rPr lang="fr-FR" smtClean="0"/>
              <a:pPr/>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614B7F-BEEA-4069-87AA-0483C35A20EC}" type="slidenum">
              <a:rPr lang="fr-FR" smtClean="0"/>
              <a:pPr/>
              <a:t>‹N°›</a:t>
            </a:fld>
            <a:endParaRPr lang="fr-FR"/>
          </a:p>
        </p:txBody>
      </p:sp>
      <p:sp>
        <p:nvSpPr>
          <p:cNvPr id="7" name="Arrondir un rectangle avec un coin du même côté 6"/>
          <p:cNvSpPr/>
          <p:nvPr/>
        </p:nvSpPr>
        <p:spPr>
          <a:xfrm rot="10800000">
            <a:off x="0" y="0"/>
            <a:ext cx="9144000" cy="1009531"/>
          </a:xfrm>
          <a:prstGeom prst="round2SameRect">
            <a:avLst/>
          </a:prstGeom>
          <a:gradFill>
            <a:gsLst>
              <a:gs pos="0">
                <a:srgbClr val="00B050"/>
              </a:gs>
              <a:gs pos="74000">
                <a:srgbClr val="00D661"/>
              </a:gs>
              <a:gs pos="100000">
                <a:srgbClr val="9BFFC8"/>
              </a:gs>
            </a:gsLst>
          </a:gradFill>
        </p:spPr>
        <p:style>
          <a:lnRef idx="1">
            <a:schemeClr val="accent3"/>
          </a:lnRef>
          <a:fillRef idx="3">
            <a:schemeClr val="accent3"/>
          </a:fillRef>
          <a:effectRef idx="2">
            <a:schemeClr val="accent3"/>
          </a:effectRef>
          <a:fontRef idx="minor">
            <a:schemeClr val="lt1"/>
          </a:fontRef>
        </p:style>
        <p:txBody>
          <a:bodyPr rtlCol="0" anchor="ctr"/>
          <a:lstStyle/>
          <a:p>
            <a:pPr lvl="0" algn="ctr"/>
            <a:endParaRPr lang="fr-FR"/>
          </a:p>
        </p:txBody>
      </p:sp>
      <p:sp>
        <p:nvSpPr>
          <p:cNvPr id="2" name="Titre 1"/>
          <p:cNvSpPr>
            <a:spLocks noGrp="1"/>
          </p:cNvSpPr>
          <p:nvPr>
            <p:ph type="title"/>
          </p:nvPr>
        </p:nvSpPr>
        <p:spPr>
          <a:xfrm>
            <a:off x="0" y="-1"/>
            <a:ext cx="6732240" cy="1009534"/>
          </a:xfrm>
        </p:spPr>
        <p:txBody>
          <a:bodyPr>
            <a:normAutofit/>
          </a:bodyPr>
          <a:lstStyle>
            <a:lvl1pPr algn="l">
              <a:defRPr sz="4400">
                <a:solidFill>
                  <a:schemeClr val="bg1"/>
                </a:solidFill>
                <a:latin typeface="Candara" panose="020E0502030303020204" pitchFamily="34" charset="0"/>
              </a:defRPr>
            </a:lvl1pPr>
          </a:lstStyle>
          <a:p>
            <a:r>
              <a:rPr lang="fr-FR"/>
              <a:t>Modifiez le style du titre</a:t>
            </a:r>
            <a:endParaRPr lang="fr-FR" dirty="0"/>
          </a:p>
        </p:txBody>
      </p:sp>
      <p:pic>
        <p:nvPicPr>
          <p:cNvPr id="6146" name="Picture 2" descr="B:\Marketing\Mediakit 2014\EMB\boutons\bas-de-pageR.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 y="5852160"/>
            <a:ext cx="9144001" cy="100584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B:\Marketing\Mediakit 2014\EMB\boutons\bas-de-pageV.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852160"/>
            <a:ext cx="9144001" cy="10058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a remise des Trophées Emballage du Manager est prévue le 25 ju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320" y="167329"/>
            <a:ext cx="1512168" cy="65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26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Diapositive de titre">
    <p:spTree>
      <p:nvGrpSpPr>
        <p:cNvPr id="1" name=""/>
        <p:cNvGrpSpPr/>
        <p:nvPr/>
      </p:nvGrpSpPr>
      <p:grpSpPr>
        <a:xfrm>
          <a:off x="0" y="0"/>
          <a:ext cx="0" cy="0"/>
          <a:chOff x="0" y="0"/>
          <a:chExt cx="0" cy="0"/>
        </a:xfrm>
      </p:grpSpPr>
      <p:pic>
        <p:nvPicPr>
          <p:cNvPr id="7" name="Picture 11" descr="http://arcade-web.com/images/fond-degrade.png"/>
          <p:cNvPicPr>
            <a:picLocks noChangeAspect="1" noChangeArrowheads="1"/>
          </p:cNvPicPr>
          <p:nvPr/>
        </p:nvPicPr>
        <p:blipFill rotWithShape="1">
          <a:blip r:embed="rId2">
            <a:extLst>
              <a:ext uri="{28A0092B-C50C-407E-A947-70E740481C1C}">
                <a14:useLocalDpi xmlns:a14="http://schemas.microsoft.com/office/drawing/2010/main" val="0"/>
              </a:ext>
            </a:extLst>
          </a:blip>
          <a:srcRect l="2541" t="-11967" r="11062" b="11967"/>
          <a:stretch/>
        </p:blipFill>
        <p:spPr bwMode="auto">
          <a:xfrm>
            <a:off x="1" y="0"/>
            <a:ext cx="9144001" cy="6855767"/>
          </a:xfrm>
          <a:prstGeom prst="rect">
            <a:avLst/>
          </a:prstGeom>
          <a:noFill/>
          <a:extLst>
            <a:ext uri="{909E8E84-426E-40DD-AFC4-6F175D3DCCD1}">
              <a14:hiddenFill xmlns:a14="http://schemas.microsoft.com/office/drawing/2010/main">
                <a:solidFill>
                  <a:srgbClr val="FFFFFF"/>
                </a:solidFill>
              </a14:hiddenFill>
            </a:ext>
          </a:extLst>
        </p:spPr>
      </p:pic>
      <p:sp>
        <p:nvSpPr>
          <p:cNvPr id="14" name="Arrondir un rectangle avec un coin du même côté 13"/>
          <p:cNvSpPr/>
          <p:nvPr/>
        </p:nvSpPr>
        <p:spPr>
          <a:xfrm>
            <a:off x="2" y="0"/>
            <a:ext cx="9143999" cy="1700808"/>
          </a:xfrm>
          <a:prstGeom prst="round2SameRect">
            <a:avLst>
              <a:gd name="adj1" fmla="val 0"/>
              <a:gd name="adj2" fmla="val 14131"/>
            </a:avLst>
          </a:prstGeom>
          <a:gradFill>
            <a:gsLst>
              <a:gs pos="0">
                <a:srgbClr val="FF0000"/>
              </a:gs>
              <a:gs pos="80000">
                <a:schemeClr val="accent2">
                  <a:shade val="93000"/>
                  <a:satMod val="130000"/>
                </a:schemeClr>
              </a:gs>
              <a:gs pos="100000">
                <a:srgbClr val="D63A36"/>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pic>
        <p:nvPicPr>
          <p:cNvPr id="15" name="Picture 9" descr="B:\Marketing\Mediakit 2014\EMB\logo-EMB20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261" y="156970"/>
            <a:ext cx="4417086" cy="138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724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Diapositive de titre">
    <p:spTree>
      <p:nvGrpSpPr>
        <p:cNvPr id="1" name=""/>
        <p:cNvGrpSpPr/>
        <p:nvPr/>
      </p:nvGrpSpPr>
      <p:grpSpPr>
        <a:xfrm>
          <a:off x="0" y="0"/>
          <a:ext cx="0" cy="0"/>
          <a:chOff x="0" y="0"/>
          <a:chExt cx="0" cy="0"/>
        </a:xfrm>
      </p:grpSpPr>
      <p:pic>
        <p:nvPicPr>
          <p:cNvPr id="7" name="Picture 11" descr="http://arcade-web.com/images/fond-degrade.png"/>
          <p:cNvPicPr>
            <a:picLocks noChangeAspect="1" noChangeArrowheads="1"/>
          </p:cNvPicPr>
          <p:nvPr/>
        </p:nvPicPr>
        <p:blipFill rotWithShape="1">
          <a:blip r:embed="rId2">
            <a:extLst>
              <a:ext uri="{28A0092B-C50C-407E-A947-70E740481C1C}">
                <a14:useLocalDpi xmlns:a14="http://schemas.microsoft.com/office/drawing/2010/main" val="0"/>
              </a:ext>
            </a:extLst>
          </a:blip>
          <a:srcRect l="2541" t="-11967" r="11062" b="11967"/>
          <a:stretch/>
        </p:blipFill>
        <p:spPr bwMode="auto">
          <a:xfrm>
            <a:off x="1" y="0"/>
            <a:ext cx="9144001" cy="6855767"/>
          </a:xfrm>
          <a:prstGeom prst="rect">
            <a:avLst/>
          </a:prstGeom>
          <a:noFill/>
          <a:extLst>
            <a:ext uri="{909E8E84-426E-40DD-AFC4-6F175D3DCCD1}">
              <a14:hiddenFill xmlns:a14="http://schemas.microsoft.com/office/drawing/2010/main">
                <a:solidFill>
                  <a:srgbClr val="FFFFFF"/>
                </a:solidFill>
              </a14:hiddenFill>
            </a:ext>
          </a:extLst>
        </p:spPr>
      </p:pic>
      <p:sp>
        <p:nvSpPr>
          <p:cNvPr id="8" name="Arrondir un rectangle avec un coin du même côté 7"/>
          <p:cNvSpPr/>
          <p:nvPr/>
        </p:nvSpPr>
        <p:spPr>
          <a:xfrm>
            <a:off x="1547665" y="6453337"/>
            <a:ext cx="1403648" cy="404664"/>
          </a:xfrm>
          <a:prstGeom prst="round2Same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1500" b="1" dirty="0">
                <a:latin typeface="Candara" panose="020E0502030303020204" pitchFamily="34" charset="0"/>
              </a:rPr>
              <a:t>HORS-SÉRIE</a:t>
            </a:r>
          </a:p>
        </p:txBody>
      </p:sp>
      <p:sp>
        <p:nvSpPr>
          <p:cNvPr id="9" name="Arrondir un rectangle avec un coin du même côté 8"/>
          <p:cNvSpPr/>
          <p:nvPr/>
        </p:nvSpPr>
        <p:spPr>
          <a:xfrm>
            <a:off x="1" y="6451105"/>
            <a:ext cx="1403648" cy="404664"/>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500" b="1" dirty="0">
                <a:latin typeface="Candara" panose="020E0502030303020204" pitchFamily="34" charset="0"/>
              </a:rPr>
              <a:t>MAGAZINE</a:t>
            </a:r>
          </a:p>
        </p:txBody>
      </p:sp>
      <p:sp>
        <p:nvSpPr>
          <p:cNvPr id="10" name="Arrondir un rectangle avec un coin du même côté 9"/>
          <p:cNvSpPr/>
          <p:nvPr/>
        </p:nvSpPr>
        <p:spPr>
          <a:xfrm>
            <a:off x="7740353" y="6451103"/>
            <a:ext cx="1403648" cy="404664"/>
          </a:xfrm>
          <a:prstGeom prst="round2Same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500" b="1" dirty="0">
                <a:latin typeface="Candara" panose="020E0502030303020204" pitchFamily="34" charset="0"/>
              </a:rPr>
              <a:t>ÉVÉNEMENTS</a:t>
            </a:r>
          </a:p>
        </p:txBody>
      </p:sp>
      <p:sp>
        <p:nvSpPr>
          <p:cNvPr id="11" name="Arrondir un rectangle avec un coin du même côté 10"/>
          <p:cNvSpPr/>
          <p:nvPr/>
        </p:nvSpPr>
        <p:spPr>
          <a:xfrm>
            <a:off x="3095798" y="6453959"/>
            <a:ext cx="1403648" cy="404664"/>
          </a:xfrm>
          <a:prstGeom prst="round2SameRect">
            <a:avLst/>
          </a:prstGeom>
          <a:gradFill>
            <a:gsLst>
              <a:gs pos="0">
                <a:srgbClr val="FF0000"/>
              </a:gs>
              <a:gs pos="80000">
                <a:schemeClr val="accent2">
                  <a:shade val="93000"/>
                  <a:satMod val="130000"/>
                </a:schemeClr>
              </a:gs>
              <a:gs pos="100000">
                <a:srgbClr val="D63A36"/>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500" b="1" dirty="0">
                <a:latin typeface="Candara" panose="020E0502030303020204" pitchFamily="34" charset="0"/>
              </a:rPr>
              <a:t>WEB</a:t>
            </a:r>
          </a:p>
        </p:txBody>
      </p:sp>
      <p:sp>
        <p:nvSpPr>
          <p:cNvPr id="12" name="Arrondir un rectangle avec un coin du même côté 11"/>
          <p:cNvSpPr/>
          <p:nvPr/>
        </p:nvSpPr>
        <p:spPr>
          <a:xfrm>
            <a:off x="4644009" y="6453336"/>
            <a:ext cx="1403648" cy="404664"/>
          </a:xfrm>
          <a:prstGeom prst="round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500" b="1" dirty="0">
                <a:latin typeface="Candara" panose="020E0502030303020204" pitchFamily="34" charset="0"/>
              </a:rPr>
              <a:t>NEWSLETTER</a:t>
            </a:r>
          </a:p>
        </p:txBody>
      </p:sp>
      <p:sp>
        <p:nvSpPr>
          <p:cNvPr id="13" name="Arrondir un rectangle avec un coin du même côté 12"/>
          <p:cNvSpPr/>
          <p:nvPr/>
        </p:nvSpPr>
        <p:spPr>
          <a:xfrm>
            <a:off x="6191015" y="6451104"/>
            <a:ext cx="1403648" cy="404664"/>
          </a:xfrm>
          <a:prstGeom prst="round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1500" b="1" dirty="0">
                <a:latin typeface="Candara" panose="020E0502030303020204" pitchFamily="34" charset="0"/>
              </a:rPr>
              <a:t>FICHIERS</a:t>
            </a:r>
          </a:p>
        </p:txBody>
      </p:sp>
      <p:sp>
        <p:nvSpPr>
          <p:cNvPr id="14" name="Arrondir un rectangle avec un coin du même côté 13"/>
          <p:cNvSpPr/>
          <p:nvPr/>
        </p:nvSpPr>
        <p:spPr>
          <a:xfrm>
            <a:off x="2" y="0"/>
            <a:ext cx="9143999" cy="1700808"/>
          </a:xfrm>
          <a:prstGeom prst="round2SameRect">
            <a:avLst>
              <a:gd name="adj1" fmla="val 0"/>
              <a:gd name="adj2" fmla="val 14131"/>
            </a:avLst>
          </a:prstGeom>
          <a:gradFill>
            <a:gsLst>
              <a:gs pos="0">
                <a:srgbClr val="FF0000"/>
              </a:gs>
              <a:gs pos="80000">
                <a:schemeClr val="accent2">
                  <a:shade val="93000"/>
                  <a:satMod val="130000"/>
                </a:schemeClr>
              </a:gs>
              <a:gs pos="100000">
                <a:srgbClr val="D63A36"/>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pic>
        <p:nvPicPr>
          <p:cNvPr id="15" name="Picture 9" descr="B:\Marketing\Mediakit 2014\EMB\logo-EMB20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261" y="156970"/>
            <a:ext cx="4417086" cy="138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108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3"/>
            <a:ext cx="7772400" cy="1362076"/>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6A42232-351C-4533-AEF1-97F4EF73CF4B}" type="datetimeFigureOut">
              <a:rPr lang="fr-FR" smtClean="0"/>
              <a:pPr/>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614B7F-BEEA-4069-87AA-0483C35A20EC}" type="slidenum">
              <a:rPr lang="fr-FR" smtClean="0"/>
              <a:pPr/>
              <a:t>‹N°›</a:t>
            </a:fld>
            <a:endParaRPr lang="fr-FR"/>
          </a:p>
        </p:txBody>
      </p:sp>
    </p:spTree>
    <p:extLst>
      <p:ext uri="{BB962C8B-B14F-4D97-AF65-F5344CB8AC3E}">
        <p14:creationId xmlns:p14="http://schemas.microsoft.com/office/powerpoint/2010/main" val="423205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6A42232-351C-4533-AEF1-97F4EF73CF4B}" type="datetimeFigureOut">
              <a:rPr lang="fr-FR" smtClean="0"/>
              <a:pPr/>
              <a:t>17/12/2021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614B7F-BEEA-4069-87AA-0483C35A20EC}" type="slidenum">
              <a:rPr lang="fr-FR" smtClean="0"/>
              <a:pPr/>
              <a:t>‹N°›</a:t>
            </a:fld>
            <a:endParaRPr lang="fr-FR"/>
          </a:p>
        </p:txBody>
      </p:sp>
    </p:spTree>
    <p:extLst>
      <p:ext uri="{BB962C8B-B14F-4D97-AF65-F5344CB8AC3E}">
        <p14:creationId xmlns:p14="http://schemas.microsoft.com/office/powerpoint/2010/main" val="4134723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31"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6A42232-351C-4533-AEF1-97F4EF73CF4B}" type="datetimeFigureOut">
              <a:rPr lang="fr-FR" smtClean="0"/>
              <a:pPr/>
              <a:t>17/12/2021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9614B7F-BEEA-4069-87AA-0483C35A20EC}" type="slidenum">
              <a:rPr lang="fr-FR" smtClean="0"/>
              <a:pPr/>
              <a:t>‹N°›</a:t>
            </a:fld>
            <a:endParaRPr lang="fr-FR"/>
          </a:p>
        </p:txBody>
      </p:sp>
    </p:spTree>
    <p:extLst>
      <p:ext uri="{BB962C8B-B14F-4D97-AF65-F5344CB8AC3E}">
        <p14:creationId xmlns:p14="http://schemas.microsoft.com/office/powerpoint/2010/main" val="84069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6A42232-351C-4533-AEF1-97F4EF73CF4B}" type="datetimeFigureOut">
              <a:rPr lang="fr-FR" smtClean="0"/>
              <a:pPr/>
              <a:t>17/12/2021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9614B7F-BEEA-4069-87AA-0483C35A20EC}" type="slidenum">
              <a:rPr lang="fr-FR" smtClean="0"/>
              <a:pPr/>
              <a:t>‹N°›</a:t>
            </a:fld>
            <a:endParaRPr lang="fr-FR"/>
          </a:p>
        </p:txBody>
      </p:sp>
    </p:spTree>
    <p:extLst>
      <p:ext uri="{BB962C8B-B14F-4D97-AF65-F5344CB8AC3E}">
        <p14:creationId xmlns:p14="http://schemas.microsoft.com/office/powerpoint/2010/main" val="300424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6A42232-351C-4533-AEF1-97F4EF73CF4B}" type="datetimeFigureOut">
              <a:rPr lang="fr-FR" smtClean="0"/>
              <a:pPr/>
              <a:t>17/12/2021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9614B7F-BEEA-4069-87AA-0483C35A20EC}" type="slidenum">
              <a:rPr lang="fr-FR" smtClean="0"/>
              <a:pPr/>
              <a:t>‹N°›</a:t>
            </a:fld>
            <a:endParaRPr lang="fr-FR"/>
          </a:p>
        </p:txBody>
      </p:sp>
    </p:spTree>
    <p:extLst>
      <p:ext uri="{BB962C8B-B14F-4D97-AF65-F5344CB8AC3E}">
        <p14:creationId xmlns:p14="http://schemas.microsoft.com/office/powerpoint/2010/main" val="3691348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1"/>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6A42232-351C-4533-AEF1-97F4EF73CF4B}" type="datetimeFigureOut">
              <a:rPr lang="fr-FR" smtClean="0"/>
              <a:pPr/>
              <a:t>17/12/2021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614B7F-BEEA-4069-87AA-0483C35A20EC}" type="slidenum">
              <a:rPr lang="fr-FR" smtClean="0"/>
              <a:pPr/>
              <a:t>‹N°›</a:t>
            </a:fld>
            <a:endParaRPr lang="fr-FR"/>
          </a:p>
        </p:txBody>
      </p:sp>
    </p:spTree>
    <p:extLst>
      <p:ext uri="{BB962C8B-B14F-4D97-AF65-F5344CB8AC3E}">
        <p14:creationId xmlns:p14="http://schemas.microsoft.com/office/powerpoint/2010/main" val="148536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5_Diapositive de titre">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1371" t="2121" r="2992" b="2121"/>
          <a:stretch/>
        </p:blipFill>
        <p:spPr>
          <a:xfrm>
            <a:off x="8488" y="6034"/>
            <a:ext cx="9135512" cy="6851966"/>
          </a:xfrm>
          <a:prstGeom prst="rect">
            <a:avLst/>
          </a:prstGeom>
        </p:spPr>
      </p:pic>
      <p:sp>
        <p:nvSpPr>
          <p:cNvPr id="14" name="Arrondir un rectangle avec un coin du même côté 13"/>
          <p:cNvSpPr/>
          <p:nvPr/>
        </p:nvSpPr>
        <p:spPr>
          <a:xfrm>
            <a:off x="2" y="0"/>
            <a:ext cx="9143999" cy="1700808"/>
          </a:xfrm>
          <a:prstGeom prst="round2SameRect">
            <a:avLst>
              <a:gd name="adj1" fmla="val 0"/>
              <a:gd name="adj2" fmla="val 14131"/>
            </a:avLst>
          </a:prstGeom>
          <a:solidFill>
            <a:srgbClr val="C00000">
              <a:alpha val="56863"/>
            </a:srgb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fr-FR"/>
          </a:p>
        </p:txBody>
      </p:sp>
    </p:spTree>
    <p:extLst>
      <p:ext uri="{BB962C8B-B14F-4D97-AF65-F5344CB8AC3E}">
        <p14:creationId xmlns:p14="http://schemas.microsoft.com/office/powerpoint/2010/main" val="2051532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6A42232-351C-4533-AEF1-97F4EF73CF4B}" type="datetimeFigureOut">
              <a:rPr lang="fr-FR" smtClean="0"/>
              <a:pPr/>
              <a:t>17/12/2021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614B7F-BEEA-4069-87AA-0483C35A20EC}" type="slidenum">
              <a:rPr lang="fr-FR" smtClean="0"/>
              <a:pPr/>
              <a:t>‹N°›</a:t>
            </a:fld>
            <a:endParaRPr lang="fr-FR"/>
          </a:p>
        </p:txBody>
      </p:sp>
    </p:spTree>
    <p:extLst>
      <p:ext uri="{BB962C8B-B14F-4D97-AF65-F5344CB8AC3E}">
        <p14:creationId xmlns:p14="http://schemas.microsoft.com/office/powerpoint/2010/main" val="490860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A42232-351C-4533-AEF1-97F4EF73CF4B}" type="datetimeFigureOut">
              <a:rPr lang="fr-FR" smtClean="0"/>
              <a:pPr/>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614B7F-BEEA-4069-87AA-0483C35A20EC}" type="slidenum">
              <a:rPr lang="fr-FR" smtClean="0"/>
              <a:pPr/>
              <a:t>‹N°›</a:t>
            </a:fld>
            <a:endParaRPr lang="fr-FR"/>
          </a:p>
        </p:txBody>
      </p:sp>
    </p:spTree>
    <p:extLst>
      <p:ext uri="{BB962C8B-B14F-4D97-AF65-F5344CB8AC3E}">
        <p14:creationId xmlns:p14="http://schemas.microsoft.com/office/powerpoint/2010/main" val="3249121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28600"/>
            <a:ext cx="2057400" cy="48768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28600"/>
            <a:ext cx="6019800" cy="48768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A42232-351C-4533-AEF1-97F4EF73CF4B}" type="datetimeFigureOut">
              <a:rPr lang="fr-FR" smtClean="0"/>
              <a:pPr/>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614B7F-BEEA-4069-87AA-0483C35A20EC}" type="slidenum">
              <a:rPr lang="fr-FR" smtClean="0"/>
              <a:pPr/>
              <a:t>‹N°›</a:t>
            </a:fld>
            <a:endParaRPr lang="fr-FR"/>
          </a:p>
        </p:txBody>
      </p:sp>
    </p:spTree>
    <p:extLst>
      <p:ext uri="{BB962C8B-B14F-4D97-AF65-F5344CB8AC3E}">
        <p14:creationId xmlns:p14="http://schemas.microsoft.com/office/powerpoint/2010/main" val="2314642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6_Diapositive de titr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0">
                <a:schemeClr val="bg1">
                  <a:lumMod val="95000"/>
                </a:schemeClr>
              </a:gs>
              <a:gs pos="50000">
                <a:schemeClr val="bg1">
                  <a:lumMod val="95000"/>
                  <a:shade val="67500"/>
                  <a:satMod val="115000"/>
                </a:schemeClr>
              </a:gs>
              <a:gs pos="100000">
                <a:schemeClr val="bg1">
                  <a:lumMod val="9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85800" y="2130425"/>
            <a:ext cx="7772400" cy="1470025"/>
          </a:xfrm>
        </p:spPr>
        <p:txBody>
          <a:bodyPr>
            <a:normAutofit/>
          </a:bodyPr>
          <a:lstStyle>
            <a:lvl1pPr>
              <a:defRPr lang="fr-FR" sz="4400" kern="1200" dirty="0" smtClean="0">
                <a:solidFill>
                  <a:schemeClr val="tx1"/>
                </a:solidFill>
                <a:latin typeface="StainlessCond Bold" pitchFamily="50" charset="0"/>
                <a:ea typeface="+mj-ea"/>
                <a:cs typeface="+mj-cs"/>
              </a:defRPr>
            </a:lvl1pPr>
          </a:lstStyle>
          <a:p>
            <a:r>
              <a:rPr lang="fr-FR" dirty="0"/>
              <a:t>Cliquez pour modifier le style du titre</a:t>
            </a:r>
          </a:p>
        </p:txBody>
      </p:sp>
      <p:sp>
        <p:nvSpPr>
          <p:cNvPr id="3" name="Sous-titre 2"/>
          <p:cNvSpPr>
            <a:spLocks noGrp="1"/>
          </p:cNvSpPr>
          <p:nvPr>
            <p:ph type="subTitle" idx="1"/>
          </p:nvPr>
        </p:nvSpPr>
        <p:spPr>
          <a:xfrm>
            <a:off x="1371600" y="3886200"/>
            <a:ext cx="6400800" cy="1752600"/>
          </a:xfrm>
        </p:spPr>
        <p:txBody>
          <a:bodyPr>
            <a:normAutofit/>
          </a:bodyPr>
          <a:lstStyle>
            <a:lvl1pPr marL="0" indent="0" algn="ctr">
              <a:buNone/>
              <a:defRPr lang="fr-FR" sz="2800" b="1" kern="1200" dirty="0" smtClean="0">
                <a:solidFill>
                  <a:srgbClr val="00B0F0"/>
                </a:solidFill>
                <a:latin typeface="StainlessCond Regular" pitchFamily="50"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4" name="Espace réservé de la date 3"/>
          <p:cNvSpPr>
            <a:spLocks noGrp="1"/>
          </p:cNvSpPr>
          <p:nvPr>
            <p:ph type="dt" sz="half" idx="10"/>
          </p:nvPr>
        </p:nvSpPr>
        <p:spPr/>
        <p:txBody>
          <a:bodyPr/>
          <a:lstStyle/>
          <a:p>
            <a:fld id="{96A42232-351C-4533-AEF1-97F4EF73CF4B}" type="datetimeFigureOut">
              <a:rPr lang="fr-FR" smtClean="0"/>
              <a:pPr/>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614B7F-BEEA-4069-87AA-0483C35A20EC}" type="slidenum">
              <a:rPr lang="fr-FR" smtClean="0"/>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196752"/>
            <a:ext cx="3816424" cy="4929411"/>
          </a:xfrm>
        </p:spPr>
        <p:txBody>
          <a:bodyPr/>
          <a:lstStyle>
            <a:lvl1pPr>
              <a:defRPr b="1">
                <a:latin typeface="StainlessCond Light" pitchFamily="50" charset="0"/>
              </a:defRPr>
            </a:lvl1pPr>
            <a:lvl2pPr>
              <a:buFont typeface="Wingdings" pitchFamily="2" charset="2"/>
              <a:buChar char="§"/>
              <a:defRPr>
                <a:solidFill>
                  <a:schemeClr val="bg1">
                    <a:lumMod val="50000"/>
                  </a:schemeClr>
                </a:solidFill>
                <a:latin typeface="StainlessCond Bold" pitchFamily="50" charset="0"/>
              </a:defRPr>
            </a:lvl2pPr>
            <a:lvl3pPr>
              <a:defRPr>
                <a:solidFill>
                  <a:srgbClr val="C00000"/>
                </a:solidFill>
                <a:latin typeface="StainlessCond Regular" pitchFamily="50" charset="0"/>
              </a:defRPr>
            </a:lvl3pPr>
            <a:lvl4pPr>
              <a:defRPr>
                <a:latin typeface="StainlessCond Regular" pitchFamily="50" charset="0"/>
              </a:defRPr>
            </a:lvl4pPr>
            <a:lvl5pPr>
              <a:defRPr>
                <a:latin typeface="StainlessCond Regular" pitchFamily="50"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96A42232-351C-4533-AEF1-97F4EF73CF4B}" type="datetimeFigureOut">
              <a:rPr lang="fr-FR" smtClean="0"/>
              <a:pPr/>
              <a:t>17/12/2021</a:t>
            </a:fld>
            <a:endParaRPr lang="fr-FR"/>
          </a:p>
        </p:txBody>
      </p:sp>
      <p:pic>
        <p:nvPicPr>
          <p:cNvPr id="7" name="Picture 2" descr="C:\Documents and Settings\ddelhomme\Bureau\Fond.jpg"/>
          <p:cNvPicPr>
            <a:picLocks noChangeAspect="1" noChangeArrowheads="1"/>
          </p:cNvPicPr>
          <p:nvPr userDrawn="1"/>
        </p:nvPicPr>
        <p:blipFill>
          <a:blip r:embed="rId2" cstate="screen"/>
          <a:srcRect/>
          <a:stretch>
            <a:fillRect/>
          </a:stretch>
        </p:blipFill>
        <p:spPr bwMode="auto">
          <a:xfrm>
            <a:off x="0" y="6597352"/>
            <a:ext cx="9144000" cy="252600"/>
          </a:xfrm>
          <a:prstGeom prst="rect">
            <a:avLst/>
          </a:prstGeom>
          <a:noFill/>
          <a:effectLst>
            <a:outerShdw blurRad="50800" dist="38100" dir="16200000" rotWithShape="0">
              <a:prstClr val="black">
                <a:alpha val="40000"/>
              </a:prstClr>
            </a:outerShdw>
          </a:effectLst>
        </p:spPr>
      </p:pic>
      <p:sp>
        <p:nvSpPr>
          <p:cNvPr id="6" name="Espace réservé du numéro de diapositive 5"/>
          <p:cNvSpPr>
            <a:spLocks noGrp="1"/>
          </p:cNvSpPr>
          <p:nvPr>
            <p:ph type="sldNum" sz="quarter" idx="12"/>
          </p:nvPr>
        </p:nvSpPr>
        <p:spPr>
          <a:xfrm>
            <a:off x="7010400" y="6547739"/>
            <a:ext cx="2133600" cy="365125"/>
          </a:xfrm>
        </p:spPr>
        <p:txBody>
          <a:bodyPr/>
          <a:lstStyle>
            <a:lvl1pPr>
              <a:defRPr b="1">
                <a:solidFill>
                  <a:schemeClr val="bg1"/>
                </a:solidFill>
              </a:defRPr>
            </a:lvl1pPr>
          </a:lstStyle>
          <a:p>
            <a:fld id="{19614B7F-BEEA-4069-87AA-0483C35A20EC}" type="slidenum">
              <a:rPr lang="fr-FR" smtClean="0"/>
              <a:pPr/>
              <a:t>‹N°›</a:t>
            </a:fld>
            <a:endParaRPr lang="fr-FR"/>
          </a:p>
        </p:txBody>
      </p:sp>
      <p:sp>
        <p:nvSpPr>
          <p:cNvPr id="10" name="Rectangle 9"/>
          <p:cNvSpPr/>
          <p:nvPr userDrawn="1"/>
        </p:nvSpPr>
        <p:spPr>
          <a:xfrm>
            <a:off x="0" y="0"/>
            <a:ext cx="1475656" cy="90872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1835696" y="-27384"/>
            <a:ext cx="7308304" cy="908720"/>
          </a:xfrm>
          <a:prstGeom prst="rect">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051720" y="145207"/>
            <a:ext cx="7056784" cy="562074"/>
          </a:xfrm>
        </p:spPr>
        <p:txBody>
          <a:bodyPr/>
          <a:lstStyle>
            <a:lvl1pPr>
              <a:defRPr>
                <a:solidFill>
                  <a:schemeClr val="bg1"/>
                </a:solidFill>
                <a:latin typeface="StainlessCond Bold" pitchFamily="50" charset="0"/>
              </a:defRPr>
            </a:lvl1pPr>
          </a:lstStyle>
          <a:p>
            <a:r>
              <a:rPr lang="fr-FR" dirty="0"/>
              <a:t>Cliquez pour modifier le style du titre</a:t>
            </a:r>
          </a:p>
        </p:txBody>
      </p:sp>
      <p:sp>
        <p:nvSpPr>
          <p:cNvPr id="9" name="Espace réservé du contenu 2"/>
          <p:cNvSpPr>
            <a:spLocks noGrp="1"/>
          </p:cNvSpPr>
          <p:nvPr>
            <p:ph idx="13"/>
          </p:nvPr>
        </p:nvSpPr>
        <p:spPr>
          <a:xfrm>
            <a:off x="5076056" y="1196752"/>
            <a:ext cx="3888432" cy="4929411"/>
          </a:xfrm>
        </p:spPr>
        <p:txBody>
          <a:bodyPr/>
          <a:lstStyle>
            <a:lvl1pPr>
              <a:defRPr b="1">
                <a:latin typeface="StainlessCond Light" pitchFamily="50" charset="0"/>
              </a:defRPr>
            </a:lvl1pPr>
            <a:lvl2pPr>
              <a:buFont typeface="Wingdings" pitchFamily="2" charset="2"/>
              <a:buChar char="§"/>
              <a:defRPr>
                <a:solidFill>
                  <a:schemeClr val="bg1">
                    <a:lumMod val="50000"/>
                  </a:schemeClr>
                </a:solidFill>
                <a:latin typeface="StainlessCond Bold" pitchFamily="50" charset="0"/>
              </a:defRPr>
            </a:lvl2pPr>
            <a:lvl3pPr>
              <a:defRPr>
                <a:solidFill>
                  <a:srgbClr val="C00000"/>
                </a:solidFill>
                <a:latin typeface="StainlessCond Regular" pitchFamily="50" charset="0"/>
              </a:defRPr>
            </a:lvl3pPr>
            <a:lvl4pPr>
              <a:defRPr>
                <a:latin typeface="StainlessCond Regular" pitchFamily="50" charset="0"/>
              </a:defRPr>
            </a:lvl4pPr>
            <a:lvl5pPr>
              <a:defRPr>
                <a:latin typeface="StainlessCond Regular" pitchFamily="50"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419985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Picture 11" descr="http://arcade-web.com/images/fond-degrade.png"/>
          <p:cNvPicPr>
            <a:picLocks noChangeAspect="1" noChangeArrowheads="1"/>
          </p:cNvPicPr>
          <p:nvPr userDrawn="1"/>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2541" t="-11967" r="11062" b="11967"/>
          <a:stretch/>
        </p:blipFill>
        <p:spPr bwMode="auto">
          <a:xfrm>
            <a:off x="1" y="0"/>
            <a:ext cx="9144001" cy="6855767"/>
          </a:xfrm>
          <a:prstGeom prst="rect">
            <a:avLst/>
          </a:prstGeom>
          <a:noFill/>
          <a:extLst>
            <a:ext uri="{909E8E84-426E-40DD-AFC4-6F175D3DCCD1}">
              <a14:hiddenFill xmlns:a14="http://schemas.microsoft.com/office/drawing/2010/main">
                <a:solidFill>
                  <a:srgbClr val="FFFFFF"/>
                </a:solidFill>
              </a14:hiddenFill>
            </a:ext>
          </a:extLst>
        </p:spPr>
      </p:pic>
      <p:sp>
        <p:nvSpPr>
          <p:cNvPr id="8" name="Arrondir un rectangle avec un coin du même côté 7"/>
          <p:cNvSpPr/>
          <p:nvPr userDrawn="1"/>
        </p:nvSpPr>
        <p:spPr>
          <a:xfrm>
            <a:off x="1547665" y="6453337"/>
            <a:ext cx="1403648" cy="404664"/>
          </a:xfrm>
          <a:prstGeom prst="round2Same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1500" b="1" dirty="0">
                <a:latin typeface="Candara" panose="020E0502030303020204" pitchFamily="34" charset="0"/>
              </a:rPr>
              <a:t>HORS-SÉRIE</a:t>
            </a:r>
          </a:p>
        </p:txBody>
      </p:sp>
      <p:sp>
        <p:nvSpPr>
          <p:cNvPr id="9" name="Arrondir un rectangle avec un coin du même côté 8"/>
          <p:cNvSpPr/>
          <p:nvPr userDrawn="1"/>
        </p:nvSpPr>
        <p:spPr>
          <a:xfrm>
            <a:off x="1" y="6451105"/>
            <a:ext cx="1403648" cy="404664"/>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500" b="1" dirty="0">
                <a:latin typeface="Candara" panose="020E0502030303020204" pitchFamily="34" charset="0"/>
              </a:rPr>
              <a:t>MAGAZINE</a:t>
            </a:r>
          </a:p>
        </p:txBody>
      </p:sp>
      <p:sp>
        <p:nvSpPr>
          <p:cNvPr id="10" name="Arrondir un rectangle avec un coin du même côté 9"/>
          <p:cNvSpPr/>
          <p:nvPr userDrawn="1"/>
        </p:nvSpPr>
        <p:spPr>
          <a:xfrm>
            <a:off x="7740353" y="6451103"/>
            <a:ext cx="1403648" cy="404664"/>
          </a:xfrm>
          <a:prstGeom prst="round2Same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500" b="1" dirty="0">
                <a:latin typeface="Candara" panose="020E0502030303020204" pitchFamily="34" charset="0"/>
              </a:rPr>
              <a:t>ÉVÉNEMENTS</a:t>
            </a:r>
          </a:p>
        </p:txBody>
      </p:sp>
      <p:sp>
        <p:nvSpPr>
          <p:cNvPr id="11" name="Arrondir un rectangle avec un coin du même côté 10"/>
          <p:cNvSpPr/>
          <p:nvPr userDrawn="1"/>
        </p:nvSpPr>
        <p:spPr>
          <a:xfrm>
            <a:off x="3095798" y="6453959"/>
            <a:ext cx="1403648" cy="404664"/>
          </a:xfrm>
          <a:prstGeom prst="round2SameRect">
            <a:avLst/>
          </a:prstGeom>
          <a:gradFill>
            <a:gsLst>
              <a:gs pos="0">
                <a:srgbClr val="FF0000"/>
              </a:gs>
              <a:gs pos="80000">
                <a:schemeClr val="accent2">
                  <a:shade val="93000"/>
                  <a:satMod val="130000"/>
                </a:schemeClr>
              </a:gs>
              <a:gs pos="100000">
                <a:srgbClr val="D63A36"/>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500" b="1" dirty="0">
                <a:latin typeface="Candara" panose="020E0502030303020204" pitchFamily="34" charset="0"/>
              </a:rPr>
              <a:t>WEB</a:t>
            </a:r>
          </a:p>
        </p:txBody>
      </p:sp>
      <p:sp>
        <p:nvSpPr>
          <p:cNvPr id="12" name="Arrondir un rectangle avec un coin du même côté 11"/>
          <p:cNvSpPr/>
          <p:nvPr userDrawn="1"/>
        </p:nvSpPr>
        <p:spPr>
          <a:xfrm>
            <a:off x="4644009" y="6453336"/>
            <a:ext cx="1403648" cy="404664"/>
          </a:xfrm>
          <a:prstGeom prst="round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500" b="1" dirty="0">
                <a:latin typeface="Candara" panose="020E0502030303020204" pitchFamily="34" charset="0"/>
              </a:rPr>
              <a:t>NEWSLETTER</a:t>
            </a:r>
          </a:p>
        </p:txBody>
      </p:sp>
      <p:sp>
        <p:nvSpPr>
          <p:cNvPr id="13" name="Arrondir un rectangle avec un coin du même côté 12"/>
          <p:cNvSpPr/>
          <p:nvPr userDrawn="1"/>
        </p:nvSpPr>
        <p:spPr>
          <a:xfrm>
            <a:off x="6191015" y="6451104"/>
            <a:ext cx="1403648" cy="404664"/>
          </a:xfrm>
          <a:prstGeom prst="round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1500" b="1" dirty="0">
                <a:latin typeface="Candara" panose="020E0502030303020204" pitchFamily="34" charset="0"/>
              </a:rPr>
              <a:t>FICHIERS</a:t>
            </a:r>
          </a:p>
        </p:txBody>
      </p:sp>
      <p:sp>
        <p:nvSpPr>
          <p:cNvPr id="14" name="Arrondir un rectangle avec un coin du même côté 13"/>
          <p:cNvSpPr/>
          <p:nvPr userDrawn="1"/>
        </p:nvSpPr>
        <p:spPr>
          <a:xfrm>
            <a:off x="2" y="0"/>
            <a:ext cx="9143999" cy="1700808"/>
          </a:xfrm>
          <a:prstGeom prst="round2SameRect">
            <a:avLst>
              <a:gd name="adj1" fmla="val 0"/>
              <a:gd name="adj2" fmla="val 14131"/>
            </a:avLst>
          </a:prstGeom>
          <a:gradFill>
            <a:gsLst>
              <a:gs pos="0">
                <a:srgbClr val="FF0000"/>
              </a:gs>
              <a:gs pos="80000">
                <a:schemeClr val="accent2">
                  <a:shade val="93000"/>
                  <a:satMod val="130000"/>
                </a:schemeClr>
              </a:gs>
              <a:gs pos="100000">
                <a:srgbClr val="D63A36"/>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pic>
        <p:nvPicPr>
          <p:cNvPr id="15" name="Picture 9" descr="B:\Marketing\Mediakit 2014\EMB\logo-EMB2014.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18261" y="156970"/>
            <a:ext cx="4417086" cy="13868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B:\Marketing\Mediakit 2014\EMB\boutons\Couv-Emb.gi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59839" y="2501115"/>
            <a:ext cx="1662787" cy="28511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B:\Marketing\Mediakit 2014\EMB\boutons\Couv-HS-pharma.gi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460296" y="2017938"/>
            <a:ext cx="1735521" cy="29758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rcaillard\Documents\img divers\Ombres\ombres-L'Automobile-&amp;-L'Entreprise.gif"/>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b="8172"/>
          <a:stretch/>
        </p:blipFill>
        <p:spPr bwMode="auto">
          <a:xfrm>
            <a:off x="5710575" y="3868122"/>
            <a:ext cx="1165689" cy="162356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Infopro DATA"/>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44008" y="5037892"/>
            <a:ext cx="1214314" cy="41556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6" name="Picture 2" descr="B:\Marketing\Mediakit 2014\EMB\boutons\PC_Emb.gi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739809" y="3525997"/>
            <a:ext cx="2982813" cy="2013535"/>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rot="19180479">
            <a:off x="-328786" y="308789"/>
            <a:ext cx="1944216" cy="769441"/>
          </a:xfrm>
          <a:prstGeom prst="rect">
            <a:avLst/>
          </a:prstGeom>
          <a:noFill/>
        </p:spPr>
        <p:txBody>
          <a:bodyPr wrap="square" rtlCol="0">
            <a:spAutoFit/>
          </a:bodyPr>
          <a:lstStyle/>
          <a:p>
            <a:pPr algn="ctr"/>
            <a:r>
              <a:rPr lang="fr-FR" sz="4400" dirty="0">
                <a:solidFill>
                  <a:schemeClr val="bg1"/>
                </a:solidFill>
                <a:latin typeface="Candara" panose="020E0502030303020204" pitchFamily="34" charset="0"/>
              </a:rPr>
              <a:t>2013</a:t>
            </a:r>
          </a:p>
        </p:txBody>
      </p:sp>
      <p:sp>
        <p:nvSpPr>
          <p:cNvPr id="22" name="ZoneTexte 21"/>
          <p:cNvSpPr txBox="1"/>
          <p:nvPr userDrawn="1"/>
        </p:nvSpPr>
        <p:spPr>
          <a:xfrm>
            <a:off x="410107" y="5664499"/>
            <a:ext cx="8467803" cy="369332"/>
          </a:xfrm>
          <a:prstGeom prst="rect">
            <a:avLst/>
          </a:prstGeom>
          <a:noFill/>
        </p:spPr>
        <p:txBody>
          <a:bodyPr wrap="square" rtlCol="0">
            <a:spAutoFit/>
          </a:bodyPr>
          <a:lstStyle/>
          <a:p>
            <a:pPr algn="ctr"/>
            <a:r>
              <a:rPr lang="fr-FR" dirty="0">
                <a:latin typeface="Candara" panose="020E0502030303020204" pitchFamily="34" charset="0"/>
              </a:rPr>
              <a:t>LA MARQUE MÉDIAS LEADER AUPRÈS DES DÉCIDEURS DE L’EMBALLAGE</a:t>
            </a:r>
          </a:p>
        </p:txBody>
      </p:sp>
    </p:spTree>
    <p:extLst>
      <p:ext uri="{BB962C8B-B14F-4D97-AF65-F5344CB8AC3E}">
        <p14:creationId xmlns:p14="http://schemas.microsoft.com/office/powerpoint/2010/main" val="1459836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7" name="Picture 11" descr="http://arcade-web.com/images/fond-degrade.png"/>
          <p:cNvPicPr>
            <a:picLocks noChangeAspect="1" noChangeArrowheads="1"/>
          </p:cNvPicPr>
          <p:nvPr userDrawn="1"/>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2541" t="-11967" r="11062" b="11967"/>
          <a:stretch/>
        </p:blipFill>
        <p:spPr bwMode="auto">
          <a:xfrm>
            <a:off x="1" y="0"/>
            <a:ext cx="9144001" cy="6855767"/>
          </a:xfrm>
          <a:prstGeom prst="rect">
            <a:avLst/>
          </a:prstGeom>
          <a:noFill/>
          <a:extLst>
            <a:ext uri="{909E8E84-426E-40DD-AFC4-6F175D3DCCD1}">
              <a14:hiddenFill xmlns:a14="http://schemas.microsoft.com/office/drawing/2010/main">
                <a:solidFill>
                  <a:srgbClr val="FFFFFF"/>
                </a:solidFill>
              </a14:hiddenFill>
            </a:ext>
          </a:extLst>
        </p:spPr>
      </p:pic>
      <p:sp>
        <p:nvSpPr>
          <p:cNvPr id="8" name="Arrondir un rectangle avec un coin du même côté 7"/>
          <p:cNvSpPr/>
          <p:nvPr userDrawn="1"/>
        </p:nvSpPr>
        <p:spPr>
          <a:xfrm>
            <a:off x="995937" y="4006483"/>
            <a:ext cx="1583668" cy="404664"/>
          </a:xfrm>
          <a:prstGeom prst="round2Same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dirty="0">
                <a:solidFill>
                  <a:schemeClr val="bg1"/>
                </a:solidFill>
                <a:latin typeface="Candara" panose="020E0502030303020204" pitchFamily="34" charset="0"/>
              </a:rPr>
              <a:t>HORS-SÉRIE</a:t>
            </a:r>
          </a:p>
        </p:txBody>
      </p:sp>
      <p:sp>
        <p:nvSpPr>
          <p:cNvPr id="9" name="Arrondir un rectangle avec un coin du même côté 8"/>
          <p:cNvSpPr/>
          <p:nvPr userDrawn="1"/>
        </p:nvSpPr>
        <p:spPr>
          <a:xfrm>
            <a:off x="2144713" y="1814579"/>
            <a:ext cx="1583668" cy="404664"/>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solidFill>
                <a:latin typeface="Candara" panose="020E0502030303020204" pitchFamily="34" charset="0"/>
              </a:rPr>
              <a:t>MAGAZINE</a:t>
            </a:r>
          </a:p>
        </p:txBody>
      </p:sp>
      <p:sp>
        <p:nvSpPr>
          <p:cNvPr id="10" name="Arrondir un rectangle avec un coin du même côté 9"/>
          <p:cNvSpPr/>
          <p:nvPr userDrawn="1"/>
        </p:nvSpPr>
        <p:spPr>
          <a:xfrm>
            <a:off x="6092621" y="1834490"/>
            <a:ext cx="1583668" cy="404664"/>
          </a:xfrm>
          <a:prstGeom prst="round2Same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a:solidFill>
                  <a:schemeClr val="bg1"/>
                </a:solidFill>
                <a:latin typeface="Candara" panose="020E0502030303020204" pitchFamily="34" charset="0"/>
              </a:rPr>
              <a:t>ÉVÉNEMENTS</a:t>
            </a:r>
          </a:p>
        </p:txBody>
      </p:sp>
      <p:sp>
        <p:nvSpPr>
          <p:cNvPr id="11" name="Arrondir un rectangle avec un coin du même côté 10"/>
          <p:cNvSpPr/>
          <p:nvPr userDrawn="1"/>
        </p:nvSpPr>
        <p:spPr>
          <a:xfrm>
            <a:off x="2774718" y="6248970"/>
            <a:ext cx="1583668" cy="404664"/>
          </a:xfrm>
          <a:prstGeom prst="round2SameRect">
            <a:avLst/>
          </a:prstGeom>
          <a:gradFill>
            <a:gsLst>
              <a:gs pos="0">
                <a:srgbClr val="FF0000"/>
              </a:gs>
              <a:gs pos="80000">
                <a:schemeClr val="accent2">
                  <a:shade val="93000"/>
                  <a:satMod val="130000"/>
                </a:schemeClr>
              </a:gs>
              <a:gs pos="100000">
                <a:srgbClr val="D63A36"/>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a:solidFill>
                  <a:schemeClr val="bg1"/>
                </a:solidFill>
                <a:latin typeface="Candara" panose="020E0502030303020204" pitchFamily="34" charset="0"/>
              </a:rPr>
              <a:t>WEB</a:t>
            </a:r>
          </a:p>
        </p:txBody>
      </p:sp>
      <p:sp>
        <p:nvSpPr>
          <p:cNvPr id="13" name="Arrondir un rectangle avec un coin du même côté 12"/>
          <p:cNvSpPr/>
          <p:nvPr userDrawn="1"/>
        </p:nvSpPr>
        <p:spPr>
          <a:xfrm>
            <a:off x="6884455" y="4022786"/>
            <a:ext cx="1583668" cy="404664"/>
          </a:xfrm>
          <a:prstGeom prst="round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dirty="0">
                <a:solidFill>
                  <a:schemeClr val="bg1"/>
                </a:solidFill>
                <a:latin typeface="Candara" panose="020E0502030303020204" pitchFamily="34" charset="0"/>
              </a:rPr>
              <a:t>FICHIERS</a:t>
            </a:r>
          </a:p>
        </p:txBody>
      </p:sp>
      <p:sp>
        <p:nvSpPr>
          <p:cNvPr id="14" name="Arrondir un rectangle avec un coin du même côté 13"/>
          <p:cNvSpPr/>
          <p:nvPr userDrawn="1"/>
        </p:nvSpPr>
        <p:spPr>
          <a:xfrm>
            <a:off x="2" y="0"/>
            <a:ext cx="9143999" cy="923122"/>
          </a:xfrm>
          <a:prstGeom prst="round2SameRect">
            <a:avLst>
              <a:gd name="adj1" fmla="val 0"/>
              <a:gd name="adj2" fmla="val 14131"/>
            </a:avLst>
          </a:prstGeom>
          <a:gradFill>
            <a:gsLst>
              <a:gs pos="0">
                <a:srgbClr val="FF0000"/>
              </a:gs>
              <a:gs pos="80000">
                <a:schemeClr val="accent2">
                  <a:shade val="93000"/>
                  <a:satMod val="130000"/>
                </a:schemeClr>
              </a:gs>
              <a:gs pos="100000">
                <a:srgbClr val="D63A36"/>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pic>
        <p:nvPicPr>
          <p:cNvPr id="17" name="Picture 68"/>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422721" y="2397193"/>
            <a:ext cx="2643630" cy="3218580"/>
          </a:xfrm>
          <a:prstGeom prst="rect">
            <a:avLst/>
          </a:prstGeom>
          <a:noFill/>
          <a:ln w="9525">
            <a:noFill/>
            <a:miter lim="800000"/>
            <a:headEnd/>
            <a:tailEnd/>
          </a:ln>
        </p:spPr>
      </p:pic>
      <p:sp>
        <p:nvSpPr>
          <p:cNvPr id="18" name="Arrondir un rectangle avec un coin du même côté 17"/>
          <p:cNvSpPr/>
          <p:nvPr userDrawn="1"/>
        </p:nvSpPr>
        <p:spPr>
          <a:xfrm>
            <a:off x="3543411" y="3774638"/>
            <a:ext cx="2427926" cy="714154"/>
          </a:xfrm>
          <a:prstGeom prst="round2SameRect">
            <a:avLst>
              <a:gd name="adj1" fmla="val 0"/>
              <a:gd name="adj2" fmla="val 14131"/>
            </a:avLst>
          </a:prstGeom>
          <a:gradFill>
            <a:gsLst>
              <a:gs pos="0">
                <a:srgbClr val="FF0000"/>
              </a:gs>
              <a:gs pos="80000">
                <a:schemeClr val="accent2">
                  <a:shade val="93000"/>
                  <a:satMod val="130000"/>
                </a:schemeClr>
              </a:gs>
              <a:gs pos="100000">
                <a:srgbClr val="D63A36"/>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pic>
        <p:nvPicPr>
          <p:cNvPr id="15" name="Picture 9" descr="B:\Marketing\Mediakit 2014\EMB\logo-EMB2014.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491880" y="3669585"/>
            <a:ext cx="2623473" cy="82371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userDrawn="1"/>
        </p:nvSpPr>
        <p:spPr>
          <a:xfrm rot="19406600">
            <a:off x="-529234" y="95829"/>
            <a:ext cx="1944216" cy="523220"/>
          </a:xfrm>
          <a:prstGeom prst="rect">
            <a:avLst/>
          </a:prstGeom>
          <a:noFill/>
        </p:spPr>
        <p:txBody>
          <a:bodyPr wrap="square" rtlCol="0">
            <a:spAutoFit/>
          </a:bodyPr>
          <a:lstStyle/>
          <a:p>
            <a:pPr algn="ctr"/>
            <a:r>
              <a:rPr lang="fr-FR" sz="2800" dirty="0">
                <a:solidFill>
                  <a:schemeClr val="bg1"/>
                </a:solidFill>
                <a:latin typeface="Candara" panose="020E0502030303020204" pitchFamily="34" charset="0"/>
              </a:rPr>
              <a:t>2013</a:t>
            </a:r>
          </a:p>
        </p:txBody>
      </p:sp>
      <p:pic>
        <p:nvPicPr>
          <p:cNvPr id="19" name="Picture 2" descr="B:\Marketing\Mediakit 2014\EMB\boutons\PC_Emb.gi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572486" y="5157192"/>
            <a:ext cx="1785911" cy="12055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B:\Marketing\Mediakit 2014\EMB\boutons\Couv-Emb.gi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47675" y="1296098"/>
            <a:ext cx="840761" cy="14416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B:\Marketing\Mediakit 2014\EMB\boutons\Couv-HS-pharma.gi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3531" y="3401979"/>
            <a:ext cx="840761" cy="144162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rcaillard\Documents\img divers\Ombres\ombres-L'Automobile-&amp;-L'Entreprise.gif"/>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b="8172"/>
          <a:stretch/>
        </p:blipFill>
        <p:spPr bwMode="auto">
          <a:xfrm>
            <a:off x="7436763" y="1475109"/>
            <a:ext cx="682445" cy="95050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Infopro DATA"/>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2526132">
            <a:off x="7956035" y="3998547"/>
            <a:ext cx="918563" cy="31435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ZoneTexte 3"/>
          <p:cNvSpPr txBox="1"/>
          <p:nvPr userDrawn="1"/>
        </p:nvSpPr>
        <p:spPr>
          <a:xfrm>
            <a:off x="1441021" y="-8312"/>
            <a:ext cx="7344816" cy="830997"/>
          </a:xfrm>
          <a:prstGeom prst="rect">
            <a:avLst/>
          </a:prstGeom>
          <a:noFill/>
        </p:spPr>
        <p:txBody>
          <a:bodyPr wrap="square" rtlCol="0">
            <a:spAutoFit/>
          </a:bodyPr>
          <a:lstStyle/>
          <a:p>
            <a:pPr algn="ctr"/>
            <a:r>
              <a:rPr lang="fr-FR" sz="2400" dirty="0">
                <a:solidFill>
                  <a:schemeClr val="bg1"/>
                </a:solidFill>
                <a:latin typeface="Candara" panose="020E0502030303020204" pitchFamily="34" charset="0"/>
              </a:rPr>
              <a:t>LA MARQUE MÉDIAS LEADER AUPRÈS </a:t>
            </a:r>
            <a:br>
              <a:rPr lang="fr-FR" sz="2400" dirty="0">
                <a:solidFill>
                  <a:schemeClr val="bg1"/>
                </a:solidFill>
                <a:latin typeface="Candara" panose="020E0502030303020204" pitchFamily="34" charset="0"/>
              </a:rPr>
            </a:br>
            <a:r>
              <a:rPr lang="fr-FR" sz="2400" dirty="0">
                <a:solidFill>
                  <a:schemeClr val="bg1"/>
                </a:solidFill>
                <a:latin typeface="Candara" panose="020E0502030303020204" pitchFamily="34" charset="0"/>
              </a:rPr>
              <a:t>DES DÉCIDEURS DE L’EMBALLAGE</a:t>
            </a:r>
          </a:p>
        </p:txBody>
      </p:sp>
      <p:pic>
        <p:nvPicPr>
          <p:cNvPr id="1026" name="Picture 2" descr="B:\Marketing\Mediakit 2014\EMB\Visu_news.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239181" y="5157199"/>
            <a:ext cx="739311" cy="1197851"/>
          </a:xfrm>
          <a:prstGeom prst="rect">
            <a:avLst/>
          </a:prstGeom>
          <a:noFill/>
          <a:extLst>
            <a:ext uri="{909E8E84-426E-40DD-AFC4-6F175D3DCCD1}">
              <a14:hiddenFill xmlns:a14="http://schemas.microsoft.com/office/drawing/2010/main">
                <a:solidFill>
                  <a:srgbClr val="FFFFFF"/>
                </a:solidFill>
              </a14:hiddenFill>
            </a:ext>
          </a:extLst>
        </p:spPr>
      </p:pic>
      <p:sp>
        <p:nvSpPr>
          <p:cNvPr id="12" name="Arrondir un rectangle avec un coin du même côté 11"/>
          <p:cNvSpPr/>
          <p:nvPr userDrawn="1"/>
        </p:nvSpPr>
        <p:spPr>
          <a:xfrm>
            <a:off x="5420881" y="6238116"/>
            <a:ext cx="1583668" cy="404664"/>
          </a:xfrm>
          <a:prstGeom prst="round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a:solidFill>
                  <a:schemeClr val="bg1"/>
                </a:solidFill>
                <a:latin typeface="Candara" panose="020E0502030303020204" pitchFamily="34" charset="0"/>
              </a:rPr>
              <a:t>NEWSLETTER</a:t>
            </a:r>
          </a:p>
        </p:txBody>
      </p:sp>
    </p:spTree>
    <p:extLst>
      <p:ext uri="{BB962C8B-B14F-4D97-AF65-F5344CB8AC3E}">
        <p14:creationId xmlns:p14="http://schemas.microsoft.com/office/powerpoint/2010/main" val="3598713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7" name="Picture 11" descr="http://arcade-web.com/images/fond-degrad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541" t="-11967" r="11062" b="11967"/>
          <a:stretch/>
        </p:blipFill>
        <p:spPr bwMode="auto">
          <a:xfrm>
            <a:off x="1" y="0"/>
            <a:ext cx="9144001" cy="6855767"/>
          </a:xfrm>
          <a:prstGeom prst="rect">
            <a:avLst/>
          </a:prstGeom>
          <a:noFill/>
          <a:extLst>
            <a:ext uri="{909E8E84-426E-40DD-AFC4-6F175D3DCCD1}">
              <a14:hiddenFill xmlns:a14="http://schemas.microsoft.com/office/drawing/2010/main">
                <a:solidFill>
                  <a:srgbClr val="FFFFFF"/>
                </a:solidFill>
              </a14:hiddenFill>
            </a:ext>
          </a:extLst>
        </p:spPr>
      </p:pic>
      <p:sp>
        <p:nvSpPr>
          <p:cNvPr id="14" name="Arrondir un rectangle avec un coin du même côté 13"/>
          <p:cNvSpPr/>
          <p:nvPr userDrawn="1"/>
        </p:nvSpPr>
        <p:spPr>
          <a:xfrm>
            <a:off x="2" y="0"/>
            <a:ext cx="9143999" cy="1700808"/>
          </a:xfrm>
          <a:prstGeom prst="round2SameRect">
            <a:avLst>
              <a:gd name="adj1" fmla="val 0"/>
              <a:gd name="adj2" fmla="val 14131"/>
            </a:avLst>
          </a:prstGeom>
          <a:gradFill>
            <a:gsLst>
              <a:gs pos="0">
                <a:srgbClr val="FF0000"/>
              </a:gs>
              <a:gs pos="80000">
                <a:schemeClr val="accent2">
                  <a:shade val="93000"/>
                  <a:satMod val="130000"/>
                </a:schemeClr>
              </a:gs>
              <a:gs pos="100000">
                <a:srgbClr val="D63A36"/>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pic>
        <p:nvPicPr>
          <p:cNvPr id="15" name="Picture 9" descr="B:\Marketing\Mediakit 2014\EMB\logo-EMB2014.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44009" y="156970"/>
            <a:ext cx="4417086" cy="13868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ddelhomme\Desktop\Cercle2.gif"/>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rot="20380093" flipH="1">
            <a:off x="1270132" y="2504790"/>
            <a:ext cx="6446479" cy="3463406"/>
          </a:xfrm>
          <a:prstGeom prst="rect">
            <a:avLst/>
          </a:prstGeom>
          <a:noFill/>
          <a:extLst>
            <a:ext uri="{909E8E84-426E-40DD-AFC4-6F175D3DCCD1}">
              <a14:hiddenFill xmlns:a14="http://schemas.microsoft.com/office/drawing/2010/main">
                <a:solidFill>
                  <a:srgbClr val="FFFFFF"/>
                </a:solidFill>
              </a14:hiddenFill>
            </a:ext>
          </a:extLst>
        </p:spPr>
      </p:pic>
      <p:sp>
        <p:nvSpPr>
          <p:cNvPr id="21" name="Arrondir un rectangle avec un coin du même côté 20"/>
          <p:cNvSpPr/>
          <p:nvPr userDrawn="1"/>
        </p:nvSpPr>
        <p:spPr>
          <a:xfrm>
            <a:off x="3852175" y="2354194"/>
            <a:ext cx="1583668" cy="404664"/>
          </a:xfrm>
          <a:prstGeom prst="round2Same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dirty="0">
                <a:solidFill>
                  <a:schemeClr val="bg1"/>
                </a:solidFill>
                <a:latin typeface="Candara" panose="020E0502030303020204" pitchFamily="34" charset="0"/>
              </a:rPr>
              <a:t>HORS-SÉRIE</a:t>
            </a:r>
          </a:p>
        </p:txBody>
      </p:sp>
      <p:sp>
        <p:nvSpPr>
          <p:cNvPr id="22" name="Arrondir un rectangle avec un coin du même côté 21"/>
          <p:cNvSpPr/>
          <p:nvPr userDrawn="1"/>
        </p:nvSpPr>
        <p:spPr>
          <a:xfrm>
            <a:off x="1602055" y="3768773"/>
            <a:ext cx="1583668" cy="404664"/>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solidFill>
                <a:latin typeface="Candara" panose="020E0502030303020204" pitchFamily="34" charset="0"/>
              </a:rPr>
              <a:t>MAGAZINE</a:t>
            </a:r>
          </a:p>
        </p:txBody>
      </p:sp>
      <p:sp>
        <p:nvSpPr>
          <p:cNvPr id="23" name="Arrondir un rectangle avec un coin du même côté 22"/>
          <p:cNvSpPr/>
          <p:nvPr userDrawn="1"/>
        </p:nvSpPr>
        <p:spPr>
          <a:xfrm>
            <a:off x="1389920" y="5753297"/>
            <a:ext cx="1583668" cy="404664"/>
          </a:xfrm>
          <a:prstGeom prst="round2Same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dirty="0">
                <a:solidFill>
                  <a:schemeClr val="bg1"/>
                </a:solidFill>
                <a:latin typeface="Candara" panose="020E0502030303020204" pitchFamily="34" charset="0"/>
              </a:rPr>
              <a:t>ÉVÉNEMENTS</a:t>
            </a:r>
          </a:p>
        </p:txBody>
      </p:sp>
      <p:sp>
        <p:nvSpPr>
          <p:cNvPr id="24" name="Arrondir un rectangle avec un coin du même côté 23"/>
          <p:cNvSpPr/>
          <p:nvPr userDrawn="1"/>
        </p:nvSpPr>
        <p:spPr>
          <a:xfrm>
            <a:off x="6516216" y="3277970"/>
            <a:ext cx="1583668" cy="404664"/>
          </a:xfrm>
          <a:prstGeom prst="round2SameRect">
            <a:avLst/>
          </a:prstGeom>
          <a:gradFill>
            <a:gsLst>
              <a:gs pos="0">
                <a:srgbClr val="FF0000"/>
              </a:gs>
              <a:gs pos="80000">
                <a:schemeClr val="accent2">
                  <a:shade val="93000"/>
                  <a:satMod val="130000"/>
                </a:schemeClr>
              </a:gs>
              <a:gs pos="100000">
                <a:srgbClr val="D63A36"/>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a:solidFill>
                  <a:schemeClr val="bg1"/>
                </a:solidFill>
                <a:latin typeface="Candara" panose="020E0502030303020204" pitchFamily="34" charset="0"/>
              </a:rPr>
              <a:t>WEB</a:t>
            </a:r>
          </a:p>
        </p:txBody>
      </p:sp>
      <p:sp>
        <p:nvSpPr>
          <p:cNvPr id="25" name="Arrondir un rectangle avec un coin du même côté 24"/>
          <p:cNvSpPr/>
          <p:nvPr userDrawn="1"/>
        </p:nvSpPr>
        <p:spPr>
          <a:xfrm>
            <a:off x="5606422" y="4782041"/>
            <a:ext cx="1583668" cy="404664"/>
          </a:xfrm>
          <a:prstGeom prst="round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a:solidFill>
                  <a:schemeClr val="bg1"/>
                </a:solidFill>
                <a:latin typeface="Candara" panose="020E0502030303020204" pitchFamily="34" charset="0"/>
              </a:rPr>
              <a:t>NEWSLETTER</a:t>
            </a:r>
          </a:p>
        </p:txBody>
      </p:sp>
      <p:sp>
        <p:nvSpPr>
          <p:cNvPr id="26" name="Arrondir un rectangle avec un coin du même côté 25"/>
          <p:cNvSpPr/>
          <p:nvPr userDrawn="1"/>
        </p:nvSpPr>
        <p:spPr>
          <a:xfrm>
            <a:off x="3780166" y="5753297"/>
            <a:ext cx="1583668" cy="404664"/>
          </a:xfrm>
          <a:prstGeom prst="round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dirty="0">
                <a:solidFill>
                  <a:schemeClr val="bg1"/>
                </a:solidFill>
                <a:latin typeface="Candara" panose="020E0502030303020204" pitchFamily="34" charset="0"/>
              </a:rPr>
              <a:t>FICHIERS</a:t>
            </a:r>
          </a:p>
        </p:txBody>
      </p:sp>
      <p:pic>
        <p:nvPicPr>
          <p:cNvPr id="7170" name="Picture 2" descr="B:\Marketing\Mediakit 2014\EMB\boutons\PC_Emb.gi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833487" y="2598863"/>
            <a:ext cx="1785911" cy="120557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B:\Marketing\Mediakit 2014\EMB\boutons\Couv-Emb.gi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69544" y="3129463"/>
            <a:ext cx="840761" cy="14416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Marketing\Mediakit 2014\EMB\boutons\Couv-HS-pharma.gi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194115" y="1835711"/>
            <a:ext cx="840761" cy="1441626"/>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rcaillard\Documents\img divers\Ombres\ombres-L'Automobile-&amp;-L'Entreprise.gif"/>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b="8172"/>
          <a:stretch/>
        </p:blipFill>
        <p:spPr bwMode="auto">
          <a:xfrm>
            <a:off x="885866" y="5405193"/>
            <a:ext cx="682445" cy="950506"/>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Infopro DATA"/>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2526132">
            <a:off x="4767252" y="5656142"/>
            <a:ext cx="918563" cy="31435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ZoneTexte 16"/>
          <p:cNvSpPr txBox="1"/>
          <p:nvPr userDrawn="1"/>
        </p:nvSpPr>
        <p:spPr>
          <a:xfrm rot="19180479">
            <a:off x="-328786" y="308789"/>
            <a:ext cx="1944216" cy="769441"/>
          </a:xfrm>
          <a:prstGeom prst="rect">
            <a:avLst/>
          </a:prstGeom>
          <a:noFill/>
        </p:spPr>
        <p:txBody>
          <a:bodyPr wrap="square" rtlCol="0">
            <a:spAutoFit/>
          </a:bodyPr>
          <a:lstStyle/>
          <a:p>
            <a:pPr algn="ctr"/>
            <a:r>
              <a:rPr lang="fr-FR" sz="4400" dirty="0">
                <a:solidFill>
                  <a:schemeClr val="bg1"/>
                </a:solidFill>
                <a:latin typeface="Candara" panose="020E0502030303020204" pitchFamily="34" charset="0"/>
              </a:rPr>
              <a:t>2013</a:t>
            </a:r>
          </a:p>
        </p:txBody>
      </p:sp>
    </p:spTree>
    <p:extLst>
      <p:ext uri="{BB962C8B-B14F-4D97-AF65-F5344CB8AC3E}">
        <p14:creationId xmlns:p14="http://schemas.microsoft.com/office/powerpoint/2010/main" val="3049114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B02B769-BDB5-4CAF-B173-3E9ED2DB9EDE}" type="datetimeFigureOut">
              <a:rPr lang="fr-FR" smtClean="0"/>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5CAAC0-241F-462E-823F-F77312276125}" type="slidenum">
              <a:rPr lang="fr-FR" smtClean="0"/>
              <a:t>‹N°›</a:t>
            </a:fld>
            <a:endParaRPr lang="fr-FR"/>
          </a:p>
        </p:txBody>
      </p:sp>
      <p:sp>
        <p:nvSpPr>
          <p:cNvPr id="7" name="Arrondir un rectangle avec un coin du même côté 6"/>
          <p:cNvSpPr/>
          <p:nvPr userDrawn="1"/>
        </p:nvSpPr>
        <p:spPr>
          <a:xfrm rot="10800000">
            <a:off x="0" y="0"/>
            <a:ext cx="9144000" cy="1009531"/>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0" y="-1"/>
            <a:ext cx="6732240" cy="1009534"/>
          </a:xfrm>
        </p:spPr>
        <p:txBody>
          <a:bodyPr>
            <a:normAutofit/>
          </a:bodyPr>
          <a:lstStyle>
            <a:lvl1pPr algn="l">
              <a:defRPr sz="4400">
                <a:solidFill>
                  <a:schemeClr val="bg1"/>
                </a:solidFill>
                <a:latin typeface="Candara" panose="020E0502030303020204" pitchFamily="34" charset="0"/>
              </a:defRPr>
            </a:lvl1pPr>
          </a:lstStyle>
          <a:p>
            <a:r>
              <a:rPr lang="fr-FR"/>
              <a:t>Modifiez le style du titre</a:t>
            </a:r>
            <a:endParaRPr lang="fr-FR" dirty="0"/>
          </a:p>
        </p:txBody>
      </p:sp>
      <p:pic>
        <p:nvPicPr>
          <p:cNvPr id="8" name="Picture 9" descr="B:\Marketing\Mediakit 2014\EMB\logo-EMB201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0238" y="156970"/>
            <a:ext cx="2400863" cy="7538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B:\Marketing\Mediakit 2014\EMB\boutons\bas-de-pag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5848470"/>
            <a:ext cx="9144000" cy="1009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109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B02B769-BDB5-4CAF-B173-3E9ED2DB9EDE}" type="datetimeFigureOut">
              <a:rPr lang="fr-FR" smtClean="0"/>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5CAAC0-241F-462E-823F-F77312276125}" type="slidenum">
              <a:rPr lang="fr-FR" smtClean="0"/>
              <a:t>‹N°›</a:t>
            </a:fld>
            <a:endParaRPr lang="fr-FR"/>
          </a:p>
        </p:txBody>
      </p:sp>
      <p:sp>
        <p:nvSpPr>
          <p:cNvPr id="7" name="Arrondir un rectangle avec un coin du même côté 6"/>
          <p:cNvSpPr/>
          <p:nvPr userDrawn="1"/>
        </p:nvSpPr>
        <p:spPr>
          <a:xfrm rot="10800000">
            <a:off x="0" y="0"/>
            <a:ext cx="9144000" cy="1009531"/>
          </a:xfrm>
          <a:prstGeom prst="round2SameRect">
            <a:avLst/>
          </a:prstGeom>
        </p:spPr>
        <p:style>
          <a:lnRef idx="1">
            <a:schemeClr val="accent5"/>
          </a:lnRef>
          <a:fillRef idx="3">
            <a:schemeClr val="accent5"/>
          </a:fillRef>
          <a:effectRef idx="2">
            <a:schemeClr val="accent5"/>
          </a:effectRef>
          <a:fontRef idx="minor">
            <a:schemeClr val="lt1"/>
          </a:fontRef>
        </p:style>
        <p:txBody>
          <a:bodyPr rtlCol="0" anchor="ctr"/>
          <a:lstStyle/>
          <a:p>
            <a:pPr lvl="0" algn="ctr"/>
            <a:endParaRPr lang="fr-FR"/>
          </a:p>
        </p:txBody>
      </p:sp>
      <p:sp>
        <p:nvSpPr>
          <p:cNvPr id="2" name="Titre 1"/>
          <p:cNvSpPr>
            <a:spLocks noGrp="1"/>
          </p:cNvSpPr>
          <p:nvPr>
            <p:ph type="title"/>
          </p:nvPr>
        </p:nvSpPr>
        <p:spPr>
          <a:xfrm>
            <a:off x="0" y="-1"/>
            <a:ext cx="6732240" cy="1009534"/>
          </a:xfrm>
        </p:spPr>
        <p:txBody>
          <a:bodyPr>
            <a:normAutofit/>
          </a:bodyPr>
          <a:lstStyle>
            <a:lvl1pPr algn="l">
              <a:defRPr sz="4400">
                <a:solidFill>
                  <a:schemeClr val="bg1"/>
                </a:solidFill>
                <a:latin typeface="Candara" panose="020E0502030303020204" pitchFamily="34" charset="0"/>
              </a:defRPr>
            </a:lvl1pPr>
          </a:lstStyle>
          <a:p>
            <a:r>
              <a:rPr lang="fr-FR"/>
              <a:t>Modifiez le style du titre</a:t>
            </a:r>
            <a:endParaRPr lang="fr-FR" dirty="0"/>
          </a:p>
        </p:txBody>
      </p:sp>
      <p:pic>
        <p:nvPicPr>
          <p:cNvPr id="8" name="Picture 9" descr="B:\Marketing\Mediakit 2014\EMB\logo-EMB201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0238" y="156970"/>
            <a:ext cx="2400863" cy="7538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B:\Marketing\Mediakit 2014\EMB\boutons\bas-de-page.png"/>
          <p:cNvPicPr>
            <a:picLocks noChangeAspect="1" noChangeArrowheads="1"/>
          </p:cNvPicPr>
          <p:nvPr userDrawn="1"/>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5848470"/>
            <a:ext cx="9144000" cy="1009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69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pic>
        <p:nvPicPr>
          <p:cNvPr id="7" name="Picture 11" descr="http://arcade-web.com/images/fond-degrade.png"/>
          <p:cNvPicPr>
            <a:picLocks noChangeAspect="1" noChangeArrowheads="1"/>
          </p:cNvPicPr>
          <p:nvPr/>
        </p:nvPicPr>
        <p:blipFill rotWithShape="1">
          <a:blip r:embed="rId2">
            <a:extLst>
              <a:ext uri="{28A0092B-C50C-407E-A947-70E740481C1C}">
                <a14:useLocalDpi xmlns:a14="http://schemas.microsoft.com/office/drawing/2010/main" val="0"/>
              </a:ext>
            </a:extLst>
          </a:blip>
          <a:srcRect l="2541" t="-11967" r="11062" b="11967"/>
          <a:stretch/>
        </p:blipFill>
        <p:spPr bwMode="auto">
          <a:xfrm>
            <a:off x="1" y="0"/>
            <a:ext cx="9144001" cy="6855767"/>
          </a:xfrm>
          <a:prstGeom prst="rect">
            <a:avLst/>
          </a:prstGeom>
          <a:noFill/>
          <a:extLst>
            <a:ext uri="{909E8E84-426E-40DD-AFC4-6F175D3DCCD1}">
              <a14:hiddenFill xmlns:a14="http://schemas.microsoft.com/office/drawing/2010/main">
                <a:solidFill>
                  <a:srgbClr val="FFFFFF"/>
                </a:solidFill>
              </a14:hiddenFill>
            </a:ext>
          </a:extLst>
        </p:spPr>
      </p:pic>
      <p:sp>
        <p:nvSpPr>
          <p:cNvPr id="8" name="Arrondir un rectangle avec un coin du même côté 7"/>
          <p:cNvSpPr/>
          <p:nvPr/>
        </p:nvSpPr>
        <p:spPr>
          <a:xfrm>
            <a:off x="995937" y="4006483"/>
            <a:ext cx="1583668" cy="404664"/>
          </a:xfrm>
          <a:prstGeom prst="round2Same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dirty="0">
                <a:solidFill>
                  <a:schemeClr val="bg1"/>
                </a:solidFill>
                <a:latin typeface="Candara" panose="020E0502030303020204" pitchFamily="34" charset="0"/>
              </a:rPr>
              <a:t>HORS-SÉRIE</a:t>
            </a:r>
          </a:p>
        </p:txBody>
      </p:sp>
      <p:sp>
        <p:nvSpPr>
          <p:cNvPr id="9" name="Arrondir un rectangle avec un coin du même côté 8"/>
          <p:cNvSpPr/>
          <p:nvPr/>
        </p:nvSpPr>
        <p:spPr>
          <a:xfrm>
            <a:off x="2144713" y="2073808"/>
            <a:ext cx="1583668" cy="404664"/>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solidFill>
                <a:latin typeface="Candara" panose="020E0502030303020204" pitchFamily="34" charset="0"/>
              </a:rPr>
              <a:t>MAGAZINE</a:t>
            </a:r>
          </a:p>
        </p:txBody>
      </p:sp>
      <p:sp>
        <p:nvSpPr>
          <p:cNvPr id="10" name="Arrondir un rectangle avec un coin du même côté 9"/>
          <p:cNvSpPr/>
          <p:nvPr/>
        </p:nvSpPr>
        <p:spPr>
          <a:xfrm>
            <a:off x="6092621" y="2093719"/>
            <a:ext cx="1583668" cy="404664"/>
          </a:xfrm>
          <a:prstGeom prst="round2SameRect">
            <a:avLst/>
          </a:prstGeom>
          <a:gradFill flip="none" rotWithShape="1">
            <a:gsLst>
              <a:gs pos="0">
                <a:srgbClr val="00B050"/>
              </a:gs>
              <a:gs pos="74000">
                <a:srgbClr val="00D661"/>
              </a:gs>
              <a:gs pos="100000">
                <a:srgbClr val="9BFFC8"/>
              </a:gs>
            </a:gsLst>
            <a:lin ang="540000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lvl="0" algn="ctr"/>
            <a:r>
              <a:rPr lang="fr-FR" sz="1800" kern="1200" dirty="0">
                <a:solidFill>
                  <a:schemeClr val="bg1"/>
                </a:solidFill>
                <a:latin typeface="Candara" panose="020E0502030303020204" pitchFamily="34" charset="0"/>
                <a:ea typeface="+mn-ea"/>
                <a:cs typeface="+mn-cs"/>
              </a:rPr>
              <a:t>ÉVÉNEMENTS</a:t>
            </a:r>
          </a:p>
        </p:txBody>
      </p:sp>
      <p:sp>
        <p:nvSpPr>
          <p:cNvPr id="11" name="Arrondir un rectangle avec un coin du même côté 10"/>
          <p:cNvSpPr/>
          <p:nvPr/>
        </p:nvSpPr>
        <p:spPr>
          <a:xfrm>
            <a:off x="2774718" y="6248970"/>
            <a:ext cx="1583668" cy="404664"/>
          </a:xfrm>
          <a:prstGeom prst="round2SameRect">
            <a:avLst/>
          </a:prstGeom>
          <a:gradFill>
            <a:gsLst>
              <a:gs pos="0">
                <a:srgbClr val="FF0000"/>
              </a:gs>
              <a:gs pos="80000">
                <a:schemeClr val="accent2">
                  <a:shade val="93000"/>
                  <a:satMod val="130000"/>
                </a:schemeClr>
              </a:gs>
              <a:gs pos="100000">
                <a:srgbClr val="D63A36"/>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a:solidFill>
                  <a:schemeClr val="bg1"/>
                </a:solidFill>
                <a:latin typeface="Candara" panose="020E0502030303020204" pitchFamily="34" charset="0"/>
              </a:rPr>
              <a:t>WEB</a:t>
            </a:r>
          </a:p>
        </p:txBody>
      </p:sp>
      <p:sp>
        <p:nvSpPr>
          <p:cNvPr id="13" name="Arrondir un rectangle avec un coin du même côté 12"/>
          <p:cNvSpPr/>
          <p:nvPr/>
        </p:nvSpPr>
        <p:spPr>
          <a:xfrm>
            <a:off x="6884455" y="4022786"/>
            <a:ext cx="1583668" cy="404664"/>
          </a:xfrm>
          <a:prstGeom prst="round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dirty="0">
                <a:solidFill>
                  <a:schemeClr val="bg1"/>
                </a:solidFill>
                <a:latin typeface="Candara" panose="020E0502030303020204" pitchFamily="34" charset="0"/>
              </a:rPr>
              <a:t>FICHIERS</a:t>
            </a:r>
          </a:p>
        </p:txBody>
      </p:sp>
      <p:sp>
        <p:nvSpPr>
          <p:cNvPr id="14" name="Arrondir un rectangle avec un coin du même côté 13"/>
          <p:cNvSpPr/>
          <p:nvPr/>
        </p:nvSpPr>
        <p:spPr>
          <a:xfrm>
            <a:off x="2" y="2"/>
            <a:ext cx="9143999" cy="1304413"/>
          </a:xfrm>
          <a:prstGeom prst="round2SameRect">
            <a:avLst>
              <a:gd name="adj1" fmla="val 0"/>
              <a:gd name="adj2" fmla="val 14131"/>
            </a:avLst>
          </a:prstGeom>
          <a:gradFill>
            <a:gsLst>
              <a:gs pos="0">
                <a:srgbClr val="FF0000"/>
              </a:gs>
              <a:gs pos="80000">
                <a:schemeClr val="accent2">
                  <a:shade val="93000"/>
                  <a:satMod val="130000"/>
                </a:schemeClr>
              </a:gs>
              <a:gs pos="100000">
                <a:srgbClr val="D63A36"/>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pic>
        <p:nvPicPr>
          <p:cNvPr id="17" name="Picture 6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2721" y="2397193"/>
            <a:ext cx="2643630" cy="3218580"/>
          </a:xfrm>
          <a:prstGeom prst="rect">
            <a:avLst/>
          </a:prstGeom>
          <a:noFill/>
          <a:ln w="9525">
            <a:noFill/>
            <a:miter lim="800000"/>
            <a:headEnd/>
            <a:tailEnd/>
          </a:ln>
        </p:spPr>
      </p:pic>
      <p:sp>
        <p:nvSpPr>
          <p:cNvPr id="18" name="Arrondir un rectangle avec un coin du même côté 17"/>
          <p:cNvSpPr/>
          <p:nvPr/>
        </p:nvSpPr>
        <p:spPr>
          <a:xfrm>
            <a:off x="3543411" y="3774638"/>
            <a:ext cx="2427926" cy="714154"/>
          </a:xfrm>
          <a:prstGeom prst="round2SameRect">
            <a:avLst>
              <a:gd name="adj1" fmla="val 0"/>
              <a:gd name="adj2" fmla="val 14131"/>
            </a:avLst>
          </a:prstGeom>
          <a:gradFill>
            <a:gsLst>
              <a:gs pos="0">
                <a:srgbClr val="FF0000"/>
              </a:gs>
              <a:gs pos="80000">
                <a:schemeClr val="accent2">
                  <a:shade val="93000"/>
                  <a:satMod val="130000"/>
                </a:schemeClr>
              </a:gs>
              <a:gs pos="100000">
                <a:srgbClr val="D63A36"/>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pic>
        <p:nvPicPr>
          <p:cNvPr id="15" name="Picture 9" descr="B:\Marketing\Mediakit 2014\EMB\logo-EMB201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3669585"/>
            <a:ext cx="2623473" cy="82371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B:\Marketing\Mediakit 2014\EMB\boutons\PC_Emb.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2480" y="5157192"/>
            <a:ext cx="1785911" cy="12055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B:\Marketing\Mediakit 2014\EMB\boutons\Couv-Emb.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7669" y="1555327"/>
            <a:ext cx="840761" cy="14416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B:\Marketing\Mediakit 2014\EMB\boutons\Couv-HS-pharma.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31" y="3401979"/>
            <a:ext cx="840761" cy="144162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rcaillard\Documents\img divers\Ombres\ombres-L'Automobile-&amp;-L'Entreprise.gi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8172"/>
          <a:stretch/>
        </p:blipFill>
        <p:spPr bwMode="auto">
          <a:xfrm>
            <a:off x="7464465" y="1734338"/>
            <a:ext cx="682445" cy="95050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Infopro DAT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526132">
            <a:off x="7956029" y="3998544"/>
            <a:ext cx="918563" cy="31435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364709" y="153606"/>
            <a:ext cx="7344816" cy="861774"/>
          </a:xfrm>
          <a:prstGeom prst="rect">
            <a:avLst/>
          </a:prstGeom>
          <a:noFill/>
        </p:spPr>
        <p:txBody>
          <a:bodyPr wrap="square" rtlCol="0">
            <a:spAutoFit/>
          </a:bodyPr>
          <a:lstStyle/>
          <a:p>
            <a:pPr algn="ctr"/>
            <a:r>
              <a:rPr lang="fr-FR" sz="2500" b="1" dirty="0">
                <a:solidFill>
                  <a:schemeClr val="bg1"/>
                </a:solidFill>
                <a:latin typeface="Candara" panose="020E0502030303020204" pitchFamily="34" charset="0"/>
              </a:rPr>
              <a:t>LA MARQUE MÉDIAS LEADER AUPRÈS </a:t>
            </a:r>
            <a:br>
              <a:rPr lang="fr-FR" sz="2500" b="1" dirty="0">
                <a:solidFill>
                  <a:schemeClr val="bg1"/>
                </a:solidFill>
                <a:latin typeface="Candara" panose="020E0502030303020204" pitchFamily="34" charset="0"/>
              </a:rPr>
            </a:br>
            <a:r>
              <a:rPr lang="fr-FR" sz="2500" b="1" dirty="0">
                <a:solidFill>
                  <a:schemeClr val="bg1"/>
                </a:solidFill>
                <a:latin typeface="Candara" panose="020E0502030303020204" pitchFamily="34" charset="0"/>
              </a:rPr>
              <a:t>DES DÉCIDEURS DE L’EMBALLAGE</a:t>
            </a:r>
          </a:p>
        </p:txBody>
      </p:sp>
      <p:pic>
        <p:nvPicPr>
          <p:cNvPr id="1026" name="Picture 2" descr="B:\Marketing\Mediakit 2014\EMB\Visu_new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39175" y="5157195"/>
            <a:ext cx="739311" cy="1197851"/>
          </a:xfrm>
          <a:prstGeom prst="rect">
            <a:avLst/>
          </a:prstGeom>
          <a:noFill/>
          <a:extLst>
            <a:ext uri="{909E8E84-426E-40DD-AFC4-6F175D3DCCD1}">
              <a14:hiddenFill xmlns:a14="http://schemas.microsoft.com/office/drawing/2010/main">
                <a:solidFill>
                  <a:srgbClr val="FFFFFF"/>
                </a:solidFill>
              </a14:hiddenFill>
            </a:ext>
          </a:extLst>
        </p:spPr>
      </p:pic>
      <p:sp>
        <p:nvSpPr>
          <p:cNvPr id="12" name="Arrondir un rectangle avec un coin du même côté 11"/>
          <p:cNvSpPr/>
          <p:nvPr/>
        </p:nvSpPr>
        <p:spPr>
          <a:xfrm>
            <a:off x="5420881" y="6238116"/>
            <a:ext cx="1583668" cy="404664"/>
          </a:xfrm>
          <a:prstGeom prst="round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a:solidFill>
                  <a:schemeClr val="bg1"/>
                </a:solidFill>
                <a:latin typeface="Candara" panose="020E0502030303020204" pitchFamily="34" charset="0"/>
              </a:rPr>
              <a:t>NEWSLETTER</a:t>
            </a:r>
          </a:p>
        </p:txBody>
      </p:sp>
      <p:sp>
        <p:nvSpPr>
          <p:cNvPr id="24" name="Bande diagonale 23"/>
          <p:cNvSpPr/>
          <p:nvPr/>
        </p:nvSpPr>
        <p:spPr>
          <a:xfrm>
            <a:off x="-9186" y="0"/>
            <a:ext cx="1556850" cy="1873627"/>
          </a:xfrm>
          <a:prstGeom prst="diagStri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
        <p:nvSpPr>
          <p:cNvPr id="3" name="ZoneTexte 2"/>
          <p:cNvSpPr txBox="1"/>
          <p:nvPr/>
        </p:nvSpPr>
        <p:spPr>
          <a:xfrm rot="18924395">
            <a:off x="-441539" y="327364"/>
            <a:ext cx="1944216" cy="707886"/>
          </a:xfrm>
          <a:prstGeom prst="rect">
            <a:avLst/>
          </a:prstGeom>
          <a:noFill/>
        </p:spPr>
        <p:txBody>
          <a:bodyPr wrap="square" rtlCol="0">
            <a:spAutoFit/>
          </a:bodyPr>
          <a:lstStyle/>
          <a:p>
            <a:pPr algn="ctr"/>
            <a:r>
              <a:rPr lang="fr-FR" sz="4000" b="1" dirty="0">
                <a:solidFill>
                  <a:schemeClr val="bg1"/>
                </a:solidFill>
                <a:latin typeface="Candara" panose="020E0502030303020204" pitchFamily="34" charset="0"/>
              </a:rPr>
              <a:t>2014</a:t>
            </a:r>
          </a:p>
        </p:txBody>
      </p:sp>
    </p:spTree>
    <p:extLst>
      <p:ext uri="{BB962C8B-B14F-4D97-AF65-F5344CB8AC3E}">
        <p14:creationId xmlns:p14="http://schemas.microsoft.com/office/powerpoint/2010/main" val="1056800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B02B769-BDB5-4CAF-B173-3E9ED2DB9EDE}" type="datetimeFigureOut">
              <a:rPr lang="fr-FR" smtClean="0"/>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5CAAC0-241F-462E-823F-F77312276125}" type="slidenum">
              <a:rPr lang="fr-FR" smtClean="0"/>
              <a:t>‹N°›</a:t>
            </a:fld>
            <a:endParaRPr lang="fr-FR"/>
          </a:p>
        </p:txBody>
      </p:sp>
      <p:sp>
        <p:nvSpPr>
          <p:cNvPr id="7" name="Arrondir un rectangle avec un coin du même côté 6"/>
          <p:cNvSpPr/>
          <p:nvPr userDrawn="1"/>
        </p:nvSpPr>
        <p:spPr>
          <a:xfrm rot="10800000">
            <a:off x="0" y="0"/>
            <a:ext cx="9144000" cy="1009531"/>
          </a:xfrm>
          <a:prstGeom prst="round2SameRect">
            <a:avLst/>
          </a:prstGeom>
          <a:gradFill>
            <a:gsLst>
              <a:gs pos="0">
                <a:srgbClr val="FF0000"/>
              </a:gs>
              <a:gs pos="80000">
                <a:schemeClr val="accent2">
                  <a:shade val="93000"/>
                  <a:satMod val="130000"/>
                </a:schemeClr>
              </a:gs>
              <a:gs pos="100000">
                <a:srgbClr val="D63A36"/>
              </a:gs>
            </a:gsLst>
          </a:gradFill>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fr-FR"/>
          </a:p>
        </p:txBody>
      </p:sp>
      <p:sp>
        <p:nvSpPr>
          <p:cNvPr id="2" name="Titre 1"/>
          <p:cNvSpPr>
            <a:spLocks noGrp="1"/>
          </p:cNvSpPr>
          <p:nvPr>
            <p:ph type="title"/>
          </p:nvPr>
        </p:nvSpPr>
        <p:spPr>
          <a:xfrm>
            <a:off x="0" y="-1"/>
            <a:ext cx="6732240" cy="1009534"/>
          </a:xfrm>
        </p:spPr>
        <p:txBody>
          <a:bodyPr>
            <a:normAutofit/>
          </a:bodyPr>
          <a:lstStyle>
            <a:lvl1pPr algn="l">
              <a:defRPr sz="4400">
                <a:solidFill>
                  <a:schemeClr val="bg1"/>
                </a:solidFill>
                <a:latin typeface="Candara" panose="020E0502030303020204" pitchFamily="34" charset="0"/>
              </a:defRPr>
            </a:lvl1pPr>
          </a:lstStyle>
          <a:p>
            <a:r>
              <a:rPr lang="fr-FR"/>
              <a:t>Modifiez le style du titre</a:t>
            </a:r>
            <a:endParaRPr lang="fr-FR" dirty="0"/>
          </a:p>
        </p:txBody>
      </p:sp>
      <p:pic>
        <p:nvPicPr>
          <p:cNvPr id="8" name="Picture 9" descr="B:\Marketing\Mediakit 2014\EMB\logo-EMB201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0238" y="156970"/>
            <a:ext cx="2400863" cy="75382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B:\Marketing\Mediakit 2014\EMB\boutons\bas-de-page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5852160"/>
            <a:ext cx="9144001"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584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B02B769-BDB5-4CAF-B173-3E9ED2DB9EDE}" type="datetimeFigureOut">
              <a:rPr lang="fr-FR" smtClean="0"/>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5CAAC0-241F-462E-823F-F77312276125}" type="slidenum">
              <a:rPr lang="fr-FR" smtClean="0"/>
              <a:t>‹N°›</a:t>
            </a:fld>
            <a:endParaRPr lang="fr-FR"/>
          </a:p>
        </p:txBody>
      </p:sp>
      <p:sp>
        <p:nvSpPr>
          <p:cNvPr id="7" name="Arrondir un rectangle avec un coin du même côté 6"/>
          <p:cNvSpPr/>
          <p:nvPr userDrawn="1"/>
        </p:nvSpPr>
        <p:spPr>
          <a:xfrm rot="10800000">
            <a:off x="0" y="0"/>
            <a:ext cx="9144000" cy="1009531"/>
          </a:xfrm>
          <a:prstGeom prst="round2SameRect">
            <a:avLst/>
          </a:prstGeom>
        </p:spPr>
        <p:style>
          <a:lnRef idx="1">
            <a:schemeClr val="accent6"/>
          </a:lnRef>
          <a:fillRef idx="3">
            <a:schemeClr val="accent6"/>
          </a:fillRef>
          <a:effectRef idx="2">
            <a:schemeClr val="accent6"/>
          </a:effectRef>
          <a:fontRef idx="minor">
            <a:schemeClr val="lt1"/>
          </a:fontRef>
        </p:style>
        <p:txBody>
          <a:bodyPr rtlCol="0" anchor="ctr"/>
          <a:lstStyle/>
          <a:p>
            <a:pPr lvl="0" algn="ctr"/>
            <a:endParaRPr lang="fr-FR"/>
          </a:p>
        </p:txBody>
      </p:sp>
      <p:sp>
        <p:nvSpPr>
          <p:cNvPr id="2" name="Titre 1"/>
          <p:cNvSpPr>
            <a:spLocks noGrp="1"/>
          </p:cNvSpPr>
          <p:nvPr>
            <p:ph type="title"/>
          </p:nvPr>
        </p:nvSpPr>
        <p:spPr>
          <a:xfrm>
            <a:off x="0" y="-1"/>
            <a:ext cx="6732240" cy="1009534"/>
          </a:xfrm>
        </p:spPr>
        <p:txBody>
          <a:bodyPr>
            <a:normAutofit/>
          </a:bodyPr>
          <a:lstStyle>
            <a:lvl1pPr algn="l">
              <a:defRPr sz="4400">
                <a:solidFill>
                  <a:schemeClr val="bg1"/>
                </a:solidFill>
                <a:latin typeface="Candara" panose="020E0502030303020204" pitchFamily="34" charset="0"/>
              </a:defRPr>
            </a:lvl1pPr>
          </a:lstStyle>
          <a:p>
            <a:r>
              <a:rPr lang="fr-FR"/>
              <a:t>Modifiez le style du titre</a:t>
            </a:r>
            <a:endParaRPr lang="fr-FR" dirty="0"/>
          </a:p>
        </p:txBody>
      </p:sp>
      <p:pic>
        <p:nvPicPr>
          <p:cNvPr id="8" name="Picture 9" descr="B:\Marketing\Mediakit 2014\EMB\logo-EMB201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0238" y="156970"/>
            <a:ext cx="2400863" cy="75382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B:\Marketing\Mediakit 2014\EMB\boutons\bas-de-pageR.png"/>
          <p:cNvPicPr>
            <a:picLocks noChangeAspect="1" noChangeArrowheads="1"/>
          </p:cNvPicPr>
          <p:nvPr userDrawn="1"/>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 y="5852160"/>
            <a:ext cx="9144001"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563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B02B769-BDB5-4CAF-B173-3E9ED2DB9EDE}" type="datetimeFigureOut">
              <a:rPr lang="fr-FR" smtClean="0"/>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5CAAC0-241F-462E-823F-F77312276125}" type="slidenum">
              <a:rPr lang="fr-FR" smtClean="0"/>
              <a:t>‹N°›</a:t>
            </a:fld>
            <a:endParaRPr lang="fr-FR"/>
          </a:p>
        </p:txBody>
      </p:sp>
      <p:sp>
        <p:nvSpPr>
          <p:cNvPr id="7" name="Arrondir un rectangle avec un coin du même côté 6"/>
          <p:cNvSpPr/>
          <p:nvPr userDrawn="1"/>
        </p:nvSpPr>
        <p:spPr>
          <a:xfrm rot="10800000">
            <a:off x="0" y="0"/>
            <a:ext cx="9144000" cy="1009531"/>
          </a:xfrm>
          <a:prstGeom prst="round2SameRect">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endParaRPr lang="fr-FR"/>
          </a:p>
        </p:txBody>
      </p:sp>
      <p:sp>
        <p:nvSpPr>
          <p:cNvPr id="2" name="Titre 1"/>
          <p:cNvSpPr>
            <a:spLocks noGrp="1"/>
          </p:cNvSpPr>
          <p:nvPr>
            <p:ph type="title"/>
          </p:nvPr>
        </p:nvSpPr>
        <p:spPr>
          <a:xfrm>
            <a:off x="0" y="-1"/>
            <a:ext cx="6732240" cy="1009534"/>
          </a:xfrm>
        </p:spPr>
        <p:txBody>
          <a:bodyPr>
            <a:normAutofit/>
          </a:bodyPr>
          <a:lstStyle>
            <a:lvl1pPr algn="l">
              <a:defRPr sz="4400">
                <a:solidFill>
                  <a:schemeClr val="bg1"/>
                </a:solidFill>
                <a:latin typeface="Candara" panose="020E0502030303020204" pitchFamily="34" charset="0"/>
              </a:defRPr>
            </a:lvl1pPr>
          </a:lstStyle>
          <a:p>
            <a:r>
              <a:rPr lang="fr-FR"/>
              <a:t>Modifiez le style du titre</a:t>
            </a:r>
            <a:endParaRPr lang="fr-FR" dirty="0"/>
          </a:p>
        </p:txBody>
      </p:sp>
      <p:pic>
        <p:nvPicPr>
          <p:cNvPr id="8" name="Picture 9" descr="B:\Marketing\Mediakit 2014\EMB\logo-EMB201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0238" y="156970"/>
            <a:ext cx="2400863" cy="75382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B:\Marketing\Mediakit 2014\EMB\boutons\bas-de-pageR.png"/>
          <p:cNvPicPr>
            <a:picLocks noChangeAspect="1" noChangeArrowheads="1"/>
          </p:cNvPicPr>
          <p:nvPr userDrawn="1"/>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 y="5852160"/>
            <a:ext cx="9144001"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801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5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B02B769-BDB5-4CAF-B173-3E9ED2DB9EDE}" type="datetimeFigureOut">
              <a:rPr lang="fr-FR" smtClean="0"/>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5CAAC0-241F-462E-823F-F77312276125}" type="slidenum">
              <a:rPr lang="fr-FR" smtClean="0"/>
              <a:t>‹N°›</a:t>
            </a:fld>
            <a:endParaRPr lang="fr-FR"/>
          </a:p>
        </p:txBody>
      </p:sp>
      <p:sp>
        <p:nvSpPr>
          <p:cNvPr id="7" name="Arrondir un rectangle avec un coin du même côté 6"/>
          <p:cNvSpPr/>
          <p:nvPr userDrawn="1"/>
        </p:nvSpPr>
        <p:spPr>
          <a:xfrm rot="10800000">
            <a:off x="0" y="0"/>
            <a:ext cx="9144000" cy="1009531"/>
          </a:xfrm>
          <a:prstGeom prst="round2SameRect">
            <a:avLst/>
          </a:prstGeom>
        </p:spPr>
        <p:style>
          <a:lnRef idx="1">
            <a:schemeClr val="accent3"/>
          </a:lnRef>
          <a:fillRef idx="3">
            <a:schemeClr val="accent3"/>
          </a:fillRef>
          <a:effectRef idx="2">
            <a:schemeClr val="accent3"/>
          </a:effectRef>
          <a:fontRef idx="minor">
            <a:schemeClr val="lt1"/>
          </a:fontRef>
        </p:style>
        <p:txBody>
          <a:bodyPr rtlCol="0" anchor="ctr"/>
          <a:lstStyle/>
          <a:p>
            <a:pPr lvl="0" algn="ctr"/>
            <a:endParaRPr lang="fr-FR"/>
          </a:p>
        </p:txBody>
      </p:sp>
      <p:sp>
        <p:nvSpPr>
          <p:cNvPr id="2" name="Titre 1"/>
          <p:cNvSpPr>
            <a:spLocks noGrp="1"/>
          </p:cNvSpPr>
          <p:nvPr>
            <p:ph type="title"/>
          </p:nvPr>
        </p:nvSpPr>
        <p:spPr>
          <a:xfrm>
            <a:off x="0" y="-1"/>
            <a:ext cx="6732240" cy="1009534"/>
          </a:xfrm>
        </p:spPr>
        <p:txBody>
          <a:bodyPr>
            <a:normAutofit/>
          </a:bodyPr>
          <a:lstStyle>
            <a:lvl1pPr algn="l">
              <a:defRPr sz="4400">
                <a:solidFill>
                  <a:schemeClr val="bg1"/>
                </a:solidFill>
                <a:latin typeface="Candara" panose="020E0502030303020204" pitchFamily="34" charset="0"/>
              </a:defRPr>
            </a:lvl1pPr>
          </a:lstStyle>
          <a:p>
            <a:r>
              <a:rPr lang="fr-FR"/>
              <a:t>Modifiez le style du titre</a:t>
            </a:r>
            <a:endParaRPr lang="fr-FR" dirty="0"/>
          </a:p>
        </p:txBody>
      </p:sp>
      <p:pic>
        <p:nvPicPr>
          <p:cNvPr id="8" name="Picture 9" descr="B:\Marketing\Mediakit 2014\EMB\logo-EMB201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0238" y="156970"/>
            <a:ext cx="2400863" cy="75382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B:\Marketing\Mediakit 2014\EMB\boutons\bas-de-pageR.png"/>
          <p:cNvPicPr>
            <a:picLocks noChangeAspect="1" noChangeArrowheads="1"/>
          </p:cNvPicPr>
          <p:nvPr userDrawn="1"/>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 y="5852160"/>
            <a:ext cx="9144001"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118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pic>
        <p:nvPicPr>
          <p:cNvPr id="7" name="Picture 11" descr="http://arcade-web.com/images/fond-degrad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541" t="-11967" r="11062" b="11967"/>
          <a:stretch/>
        </p:blipFill>
        <p:spPr bwMode="auto">
          <a:xfrm>
            <a:off x="1" y="0"/>
            <a:ext cx="9144001" cy="6855767"/>
          </a:xfrm>
          <a:prstGeom prst="rect">
            <a:avLst/>
          </a:prstGeom>
          <a:noFill/>
          <a:extLst>
            <a:ext uri="{909E8E84-426E-40DD-AFC4-6F175D3DCCD1}">
              <a14:hiddenFill xmlns:a14="http://schemas.microsoft.com/office/drawing/2010/main">
                <a:solidFill>
                  <a:srgbClr val="FFFFFF"/>
                </a:solidFill>
              </a14:hiddenFill>
            </a:ext>
          </a:extLst>
        </p:spPr>
      </p:pic>
      <p:sp>
        <p:nvSpPr>
          <p:cNvPr id="14" name="Arrondir un rectangle avec un coin du même côté 13"/>
          <p:cNvSpPr/>
          <p:nvPr userDrawn="1"/>
        </p:nvSpPr>
        <p:spPr>
          <a:xfrm>
            <a:off x="2" y="0"/>
            <a:ext cx="9143999" cy="1700808"/>
          </a:xfrm>
          <a:prstGeom prst="round2SameRect">
            <a:avLst>
              <a:gd name="adj1" fmla="val 0"/>
              <a:gd name="adj2" fmla="val 14131"/>
            </a:avLst>
          </a:prstGeom>
          <a:gradFill>
            <a:gsLst>
              <a:gs pos="0">
                <a:srgbClr val="FF0000"/>
              </a:gs>
              <a:gs pos="80000">
                <a:schemeClr val="accent2">
                  <a:shade val="93000"/>
                  <a:satMod val="130000"/>
                </a:schemeClr>
              </a:gs>
              <a:gs pos="100000">
                <a:srgbClr val="D63A36"/>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pic>
        <p:nvPicPr>
          <p:cNvPr id="15" name="Picture 9" descr="B:\Marketing\Mediakit 2014\EMB\logo-EMB2014.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18261" y="156970"/>
            <a:ext cx="4417086" cy="138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4193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pic>
        <p:nvPicPr>
          <p:cNvPr id="7" name="Picture 11" descr="http://arcade-web.com/images/fond-degrade.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541" t="-11967" r="11062" b="11967"/>
          <a:stretch/>
        </p:blipFill>
        <p:spPr bwMode="auto">
          <a:xfrm>
            <a:off x="1" y="0"/>
            <a:ext cx="9144001" cy="6855767"/>
          </a:xfrm>
          <a:prstGeom prst="rect">
            <a:avLst/>
          </a:prstGeom>
          <a:noFill/>
          <a:extLst>
            <a:ext uri="{909E8E84-426E-40DD-AFC4-6F175D3DCCD1}">
              <a14:hiddenFill xmlns:a14="http://schemas.microsoft.com/office/drawing/2010/main">
                <a:solidFill>
                  <a:srgbClr val="FFFFFF"/>
                </a:solidFill>
              </a14:hiddenFill>
            </a:ext>
          </a:extLst>
        </p:spPr>
      </p:pic>
      <p:sp>
        <p:nvSpPr>
          <p:cNvPr id="8" name="Arrondir un rectangle avec un coin du même côté 7"/>
          <p:cNvSpPr/>
          <p:nvPr userDrawn="1"/>
        </p:nvSpPr>
        <p:spPr>
          <a:xfrm>
            <a:off x="1547665" y="6453337"/>
            <a:ext cx="1403648" cy="404664"/>
          </a:xfrm>
          <a:prstGeom prst="round2Same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1500" b="1" dirty="0">
                <a:latin typeface="Candara" panose="020E0502030303020204" pitchFamily="34" charset="0"/>
              </a:rPr>
              <a:t>HORS-SÉRIE</a:t>
            </a:r>
          </a:p>
        </p:txBody>
      </p:sp>
      <p:sp>
        <p:nvSpPr>
          <p:cNvPr id="9" name="Arrondir un rectangle avec un coin du même côté 8"/>
          <p:cNvSpPr/>
          <p:nvPr userDrawn="1"/>
        </p:nvSpPr>
        <p:spPr>
          <a:xfrm>
            <a:off x="1" y="6451105"/>
            <a:ext cx="1403648" cy="404664"/>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500" b="1" dirty="0">
                <a:latin typeface="Candara" panose="020E0502030303020204" pitchFamily="34" charset="0"/>
              </a:rPr>
              <a:t>MAGAZINE</a:t>
            </a:r>
          </a:p>
        </p:txBody>
      </p:sp>
      <p:sp>
        <p:nvSpPr>
          <p:cNvPr id="10" name="Arrondir un rectangle avec un coin du même côté 9"/>
          <p:cNvSpPr/>
          <p:nvPr userDrawn="1"/>
        </p:nvSpPr>
        <p:spPr>
          <a:xfrm>
            <a:off x="7740353" y="6451103"/>
            <a:ext cx="1403648" cy="404664"/>
          </a:xfrm>
          <a:prstGeom prst="round2Same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500" b="1" dirty="0">
                <a:latin typeface="Candara" panose="020E0502030303020204" pitchFamily="34" charset="0"/>
              </a:rPr>
              <a:t>ÉVÉNEMENTS</a:t>
            </a:r>
          </a:p>
        </p:txBody>
      </p:sp>
      <p:sp>
        <p:nvSpPr>
          <p:cNvPr id="11" name="Arrondir un rectangle avec un coin du même côté 10"/>
          <p:cNvSpPr/>
          <p:nvPr userDrawn="1"/>
        </p:nvSpPr>
        <p:spPr>
          <a:xfrm>
            <a:off x="3095798" y="6453959"/>
            <a:ext cx="1403648" cy="404664"/>
          </a:xfrm>
          <a:prstGeom prst="round2SameRect">
            <a:avLst/>
          </a:prstGeom>
          <a:gradFill>
            <a:gsLst>
              <a:gs pos="0">
                <a:srgbClr val="FF0000"/>
              </a:gs>
              <a:gs pos="80000">
                <a:schemeClr val="accent2">
                  <a:shade val="93000"/>
                  <a:satMod val="130000"/>
                </a:schemeClr>
              </a:gs>
              <a:gs pos="100000">
                <a:srgbClr val="D63A36"/>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500" b="1" dirty="0">
                <a:latin typeface="Candara" panose="020E0502030303020204" pitchFamily="34" charset="0"/>
              </a:rPr>
              <a:t>WEB</a:t>
            </a:r>
          </a:p>
        </p:txBody>
      </p:sp>
      <p:sp>
        <p:nvSpPr>
          <p:cNvPr id="12" name="Arrondir un rectangle avec un coin du même côté 11"/>
          <p:cNvSpPr/>
          <p:nvPr userDrawn="1"/>
        </p:nvSpPr>
        <p:spPr>
          <a:xfrm>
            <a:off x="4644009" y="6453336"/>
            <a:ext cx="1403648" cy="404664"/>
          </a:xfrm>
          <a:prstGeom prst="round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500" b="1" dirty="0">
                <a:latin typeface="Candara" panose="020E0502030303020204" pitchFamily="34" charset="0"/>
              </a:rPr>
              <a:t>NEWSLETTER</a:t>
            </a:r>
          </a:p>
        </p:txBody>
      </p:sp>
      <p:sp>
        <p:nvSpPr>
          <p:cNvPr id="13" name="Arrondir un rectangle avec un coin du même côté 12"/>
          <p:cNvSpPr/>
          <p:nvPr userDrawn="1"/>
        </p:nvSpPr>
        <p:spPr>
          <a:xfrm>
            <a:off x="6191015" y="6451104"/>
            <a:ext cx="1403648" cy="404664"/>
          </a:xfrm>
          <a:prstGeom prst="round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1500" b="1" dirty="0">
                <a:latin typeface="Candara" panose="020E0502030303020204" pitchFamily="34" charset="0"/>
              </a:rPr>
              <a:t>FICHIERS</a:t>
            </a:r>
          </a:p>
        </p:txBody>
      </p:sp>
      <p:sp>
        <p:nvSpPr>
          <p:cNvPr id="14" name="Arrondir un rectangle avec un coin du même côté 13"/>
          <p:cNvSpPr/>
          <p:nvPr userDrawn="1"/>
        </p:nvSpPr>
        <p:spPr>
          <a:xfrm>
            <a:off x="2" y="0"/>
            <a:ext cx="9143999" cy="1700808"/>
          </a:xfrm>
          <a:prstGeom prst="round2SameRect">
            <a:avLst>
              <a:gd name="adj1" fmla="val 0"/>
              <a:gd name="adj2" fmla="val 14131"/>
            </a:avLst>
          </a:prstGeom>
          <a:gradFill>
            <a:gsLst>
              <a:gs pos="0">
                <a:srgbClr val="FF0000"/>
              </a:gs>
              <a:gs pos="80000">
                <a:schemeClr val="accent2">
                  <a:shade val="93000"/>
                  <a:satMod val="130000"/>
                </a:schemeClr>
              </a:gs>
              <a:gs pos="100000">
                <a:srgbClr val="D63A36"/>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pic>
        <p:nvPicPr>
          <p:cNvPr id="15" name="Picture 9" descr="B:\Marketing\Mediakit 2014\EMB\logo-EMB2014.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18261" y="156970"/>
            <a:ext cx="4417086" cy="138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4302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3"/>
            <a:ext cx="7772400" cy="1362076"/>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B02B769-BDB5-4CAF-B173-3E9ED2DB9EDE}" type="datetimeFigureOut">
              <a:rPr lang="fr-FR" smtClean="0"/>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5CAAC0-241F-462E-823F-F77312276125}" type="slidenum">
              <a:rPr lang="fr-FR" smtClean="0"/>
              <a:t>‹N°›</a:t>
            </a:fld>
            <a:endParaRPr lang="fr-FR"/>
          </a:p>
        </p:txBody>
      </p:sp>
    </p:spTree>
    <p:extLst>
      <p:ext uri="{BB962C8B-B14F-4D97-AF65-F5344CB8AC3E}">
        <p14:creationId xmlns:p14="http://schemas.microsoft.com/office/powerpoint/2010/main" val="23487202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B02B769-BDB5-4CAF-B173-3E9ED2DB9EDE}" type="datetimeFigureOut">
              <a:rPr lang="fr-FR" smtClean="0"/>
              <a:t>17/12/2021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85CAAC0-241F-462E-823F-F77312276125}" type="slidenum">
              <a:rPr lang="fr-FR" smtClean="0"/>
              <a:t>‹N°›</a:t>
            </a:fld>
            <a:endParaRPr lang="fr-FR"/>
          </a:p>
        </p:txBody>
      </p:sp>
    </p:spTree>
    <p:extLst>
      <p:ext uri="{BB962C8B-B14F-4D97-AF65-F5344CB8AC3E}">
        <p14:creationId xmlns:p14="http://schemas.microsoft.com/office/powerpoint/2010/main" val="20744039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B02B769-BDB5-4CAF-B173-3E9ED2DB9EDE}" type="datetimeFigureOut">
              <a:rPr lang="fr-FR" smtClean="0"/>
              <a:t>17/12/2021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85CAAC0-241F-462E-823F-F77312276125}" type="slidenum">
              <a:rPr lang="fr-FR" smtClean="0"/>
              <a:t>‹N°›</a:t>
            </a:fld>
            <a:endParaRPr lang="fr-FR"/>
          </a:p>
        </p:txBody>
      </p:sp>
    </p:spTree>
    <p:extLst>
      <p:ext uri="{BB962C8B-B14F-4D97-AF65-F5344CB8AC3E}">
        <p14:creationId xmlns:p14="http://schemas.microsoft.com/office/powerpoint/2010/main" val="28320904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B02B769-BDB5-4CAF-B173-3E9ED2DB9EDE}" type="datetimeFigureOut">
              <a:rPr lang="fr-FR" smtClean="0"/>
              <a:t>17/12/2021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85CAAC0-241F-462E-823F-F77312276125}" type="slidenum">
              <a:rPr lang="fr-FR" smtClean="0"/>
              <a:t>‹N°›</a:t>
            </a:fld>
            <a:endParaRPr lang="fr-FR"/>
          </a:p>
        </p:txBody>
      </p:sp>
    </p:spTree>
    <p:extLst>
      <p:ext uri="{BB962C8B-B14F-4D97-AF65-F5344CB8AC3E}">
        <p14:creationId xmlns:p14="http://schemas.microsoft.com/office/powerpoint/2010/main" val="826282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Diapositive de titre">
    <p:spTree>
      <p:nvGrpSpPr>
        <p:cNvPr id="1" name=""/>
        <p:cNvGrpSpPr/>
        <p:nvPr/>
      </p:nvGrpSpPr>
      <p:grpSpPr>
        <a:xfrm>
          <a:off x="0" y="0"/>
          <a:ext cx="0" cy="0"/>
          <a:chOff x="0" y="0"/>
          <a:chExt cx="0" cy="0"/>
        </a:xfrm>
      </p:grpSpPr>
      <p:pic>
        <p:nvPicPr>
          <p:cNvPr id="7" name="Picture 11" descr="http://arcade-web.com/images/fond-degrade.png"/>
          <p:cNvPicPr>
            <a:picLocks noChangeAspect="1" noChangeArrowheads="1"/>
          </p:cNvPicPr>
          <p:nvPr/>
        </p:nvPicPr>
        <p:blipFill rotWithShape="1">
          <a:blip r:embed="rId2">
            <a:extLst>
              <a:ext uri="{28A0092B-C50C-407E-A947-70E740481C1C}">
                <a14:useLocalDpi xmlns:a14="http://schemas.microsoft.com/office/drawing/2010/main" val="0"/>
              </a:ext>
            </a:extLst>
          </a:blip>
          <a:srcRect l="2541" t="-11967" r="11062" b="11967"/>
          <a:stretch/>
        </p:blipFill>
        <p:spPr bwMode="auto">
          <a:xfrm>
            <a:off x="1" y="0"/>
            <a:ext cx="9144001" cy="6855767"/>
          </a:xfrm>
          <a:prstGeom prst="rect">
            <a:avLst/>
          </a:prstGeom>
          <a:noFill/>
          <a:extLst>
            <a:ext uri="{909E8E84-426E-40DD-AFC4-6F175D3DCCD1}">
              <a14:hiddenFill xmlns:a14="http://schemas.microsoft.com/office/drawing/2010/main">
                <a:solidFill>
                  <a:srgbClr val="FFFFFF"/>
                </a:solidFill>
              </a14:hiddenFill>
            </a:ext>
          </a:extLst>
        </p:spPr>
      </p:pic>
      <p:sp>
        <p:nvSpPr>
          <p:cNvPr id="14" name="Arrondir un rectangle avec un coin du même côté 13"/>
          <p:cNvSpPr/>
          <p:nvPr/>
        </p:nvSpPr>
        <p:spPr>
          <a:xfrm>
            <a:off x="2" y="0"/>
            <a:ext cx="9143999" cy="1700808"/>
          </a:xfrm>
          <a:prstGeom prst="round2SameRect">
            <a:avLst>
              <a:gd name="adj1" fmla="val 0"/>
              <a:gd name="adj2" fmla="val 14131"/>
            </a:avLst>
          </a:prstGeom>
          <a:gradFill>
            <a:gsLst>
              <a:gs pos="0">
                <a:srgbClr val="FF0000"/>
              </a:gs>
              <a:gs pos="80000">
                <a:schemeClr val="accent2">
                  <a:shade val="93000"/>
                  <a:satMod val="130000"/>
                </a:schemeClr>
              </a:gs>
              <a:gs pos="100000">
                <a:srgbClr val="D63A36"/>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pic>
        <p:nvPicPr>
          <p:cNvPr id="15" name="Picture 9" descr="B:\Marketing\Mediakit 2014\EMB\logo-EMB20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9" y="156970"/>
            <a:ext cx="4417086" cy="13868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ddelhomme\Desktop\Cercle2.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380093" flipH="1">
            <a:off x="1270132" y="2504790"/>
            <a:ext cx="6446479" cy="3463406"/>
          </a:xfrm>
          <a:prstGeom prst="rect">
            <a:avLst/>
          </a:prstGeom>
          <a:noFill/>
          <a:extLst>
            <a:ext uri="{909E8E84-426E-40DD-AFC4-6F175D3DCCD1}">
              <a14:hiddenFill xmlns:a14="http://schemas.microsoft.com/office/drawing/2010/main">
                <a:solidFill>
                  <a:srgbClr val="FFFFFF"/>
                </a:solidFill>
              </a14:hiddenFill>
            </a:ext>
          </a:extLst>
        </p:spPr>
      </p:pic>
      <p:sp>
        <p:nvSpPr>
          <p:cNvPr id="21" name="Arrondir un rectangle avec un coin du même côté 20"/>
          <p:cNvSpPr/>
          <p:nvPr/>
        </p:nvSpPr>
        <p:spPr>
          <a:xfrm>
            <a:off x="3852175" y="2354194"/>
            <a:ext cx="1583668" cy="404664"/>
          </a:xfrm>
          <a:prstGeom prst="round2Same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dirty="0">
                <a:solidFill>
                  <a:schemeClr val="bg1"/>
                </a:solidFill>
                <a:latin typeface="Candara" panose="020E0502030303020204" pitchFamily="34" charset="0"/>
              </a:rPr>
              <a:t>HORS-SÉRIE</a:t>
            </a:r>
          </a:p>
        </p:txBody>
      </p:sp>
      <p:sp>
        <p:nvSpPr>
          <p:cNvPr id="22" name="Arrondir un rectangle avec un coin du même côté 21"/>
          <p:cNvSpPr/>
          <p:nvPr/>
        </p:nvSpPr>
        <p:spPr>
          <a:xfrm>
            <a:off x="1602055" y="3768773"/>
            <a:ext cx="1583668" cy="404664"/>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bg1"/>
                </a:solidFill>
                <a:latin typeface="Candara" panose="020E0502030303020204" pitchFamily="34" charset="0"/>
              </a:rPr>
              <a:t>MAGAZINE</a:t>
            </a:r>
          </a:p>
        </p:txBody>
      </p:sp>
      <p:sp>
        <p:nvSpPr>
          <p:cNvPr id="23" name="Arrondir un rectangle avec un coin du même côté 22"/>
          <p:cNvSpPr/>
          <p:nvPr/>
        </p:nvSpPr>
        <p:spPr>
          <a:xfrm>
            <a:off x="1389920" y="5753297"/>
            <a:ext cx="1583668" cy="404664"/>
          </a:xfrm>
          <a:prstGeom prst="round2SameRect">
            <a:avLst/>
          </a:prstGeom>
          <a:gradFill flip="none" rotWithShape="1">
            <a:gsLst>
              <a:gs pos="0">
                <a:srgbClr val="00B050"/>
              </a:gs>
              <a:gs pos="74000">
                <a:srgbClr val="00D661"/>
              </a:gs>
              <a:gs pos="100000">
                <a:srgbClr val="9BFFC8"/>
              </a:gs>
            </a:gsLst>
            <a:lin ang="540000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lvl="0" algn="ctr"/>
            <a:r>
              <a:rPr lang="fr-FR" dirty="0">
                <a:solidFill>
                  <a:schemeClr val="bg1"/>
                </a:solidFill>
                <a:latin typeface="Candara" panose="020E0502030303020204" pitchFamily="34" charset="0"/>
              </a:rPr>
              <a:t>ÉVÉNEMENTS</a:t>
            </a:r>
          </a:p>
        </p:txBody>
      </p:sp>
      <p:sp>
        <p:nvSpPr>
          <p:cNvPr id="24" name="Arrondir un rectangle avec un coin du même côté 23"/>
          <p:cNvSpPr/>
          <p:nvPr/>
        </p:nvSpPr>
        <p:spPr>
          <a:xfrm>
            <a:off x="6516216" y="3277970"/>
            <a:ext cx="1583668" cy="404664"/>
          </a:xfrm>
          <a:prstGeom prst="round2SameRect">
            <a:avLst/>
          </a:prstGeom>
          <a:gradFill>
            <a:gsLst>
              <a:gs pos="0">
                <a:srgbClr val="FF0000"/>
              </a:gs>
              <a:gs pos="80000">
                <a:schemeClr val="accent2">
                  <a:shade val="93000"/>
                  <a:satMod val="130000"/>
                </a:schemeClr>
              </a:gs>
              <a:gs pos="100000">
                <a:srgbClr val="D63A36"/>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a:solidFill>
                  <a:schemeClr val="bg1"/>
                </a:solidFill>
                <a:latin typeface="Candara" panose="020E0502030303020204" pitchFamily="34" charset="0"/>
              </a:rPr>
              <a:t>WEB</a:t>
            </a:r>
          </a:p>
        </p:txBody>
      </p:sp>
      <p:sp>
        <p:nvSpPr>
          <p:cNvPr id="25" name="Arrondir un rectangle avec un coin du même côté 24"/>
          <p:cNvSpPr/>
          <p:nvPr/>
        </p:nvSpPr>
        <p:spPr>
          <a:xfrm>
            <a:off x="5606422" y="4782041"/>
            <a:ext cx="1583668" cy="404664"/>
          </a:xfrm>
          <a:prstGeom prst="round2Same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a:solidFill>
                  <a:schemeClr val="bg1"/>
                </a:solidFill>
                <a:latin typeface="Candara" panose="020E0502030303020204" pitchFamily="34" charset="0"/>
              </a:rPr>
              <a:t>NEWSLETTER</a:t>
            </a:r>
          </a:p>
        </p:txBody>
      </p:sp>
      <p:sp>
        <p:nvSpPr>
          <p:cNvPr id="26" name="Arrondir un rectangle avec un coin du même côté 25"/>
          <p:cNvSpPr/>
          <p:nvPr/>
        </p:nvSpPr>
        <p:spPr>
          <a:xfrm>
            <a:off x="3780166" y="5753297"/>
            <a:ext cx="1583668" cy="404664"/>
          </a:xfrm>
          <a:prstGeom prst="round2Same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dirty="0">
                <a:solidFill>
                  <a:schemeClr val="bg1"/>
                </a:solidFill>
                <a:latin typeface="Candara" panose="020E0502030303020204" pitchFamily="34" charset="0"/>
              </a:rPr>
              <a:t>FICHIERS</a:t>
            </a:r>
          </a:p>
        </p:txBody>
      </p:sp>
      <p:pic>
        <p:nvPicPr>
          <p:cNvPr id="7170" name="Picture 2" descr="B:\Marketing\Mediakit 2014\EMB\boutons\PC_Emb.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3481" y="2598863"/>
            <a:ext cx="1785911" cy="120557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B:\Marketing\Mediakit 2014\EMB\boutons\Couv-Emb.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9544" y="3129463"/>
            <a:ext cx="840761" cy="14416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Marketing\Mediakit 2014\EMB\boutons\Couv-HS-pharma.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94115" y="1835711"/>
            <a:ext cx="840761" cy="1441626"/>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rcaillard\Documents\img divers\Ombres\ombres-L'Automobile-&amp;-L'Entreprise.gi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8172"/>
          <a:stretch/>
        </p:blipFill>
        <p:spPr bwMode="auto">
          <a:xfrm>
            <a:off x="885866" y="5405193"/>
            <a:ext cx="682445" cy="950506"/>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Infopro DAT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526132">
            <a:off x="4767246" y="5656138"/>
            <a:ext cx="918563" cy="31435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ZoneTexte 16"/>
          <p:cNvSpPr txBox="1"/>
          <p:nvPr/>
        </p:nvSpPr>
        <p:spPr>
          <a:xfrm rot="19180479">
            <a:off x="-328786" y="308789"/>
            <a:ext cx="1944216" cy="769441"/>
          </a:xfrm>
          <a:prstGeom prst="rect">
            <a:avLst/>
          </a:prstGeom>
          <a:noFill/>
        </p:spPr>
        <p:txBody>
          <a:bodyPr wrap="square" rtlCol="0">
            <a:spAutoFit/>
          </a:bodyPr>
          <a:lstStyle/>
          <a:p>
            <a:pPr algn="ctr"/>
            <a:r>
              <a:rPr lang="fr-FR" sz="4400" dirty="0">
                <a:solidFill>
                  <a:schemeClr val="bg1"/>
                </a:solidFill>
                <a:latin typeface="Candara" panose="020E0502030303020204" pitchFamily="34" charset="0"/>
              </a:rPr>
              <a:t>2014</a:t>
            </a:r>
          </a:p>
        </p:txBody>
      </p:sp>
    </p:spTree>
    <p:extLst>
      <p:ext uri="{BB962C8B-B14F-4D97-AF65-F5344CB8AC3E}">
        <p14:creationId xmlns:p14="http://schemas.microsoft.com/office/powerpoint/2010/main" val="37621335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B02B769-BDB5-4CAF-B173-3E9ED2DB9EDE}" type="datetimeFigureOut">
              <a:rPr lang="fr-FR" smtClean="0"/>
              <a:t>17/12/2021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85CAAC0-241F-462E-823F-F77312276125}" type="slidenum">
              <a:rPr lang="fr-FR" smtClean="0"/>
              <a:t>‹N°›</a:t>
            </a:fld>
            <a:endParaRPr lang="fr-FR"/>
          </a:p>
        </p:txBody>
      </p:sp>
    </p:spTree>
    <p:extLst>
      <p:ext uri="{BB962C8B-B14F-4D97-AF65-F5344CB8AC3E}">
        <p14:creationId xmlns:p14="http://schemas.microsoft.com/office/powerpoint/2010/main" val="2229868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1"/>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B02B769-BDB5-4CAF-B173-3E9ED2DB9EDE}" type="datetimeFigureOut">
              <a:rPr lang="fr-FR" smtClean="0"/>
              <a:t>17/12/2021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85CAAC0-241F-462E-823F-F77312276125}" type="slidenum">
              <a:rPr lang="fr-FR" smtClean="0"/>
              <a:t>‹N°›</a:t>
            </a:fld>
            <a:endParaRPr lang="fr-FR"/>
          </a:p>
        </p:txBody>
      </p:sp>
    </p:spTree>
    <p:extLst>
      <p:ext uri="{BB962C8B-B14F-4D97-AF65-F5344CB8AC3E}">
        <p14:creationId xmlns:p14="http://schemas.microsoft.com/office/powerpoint/2010/main" val="19776569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B02B769-BDB5-4CAF-B173-3E9ED2DB9EDE}" type="datetimeFigureOut">
              <a:rPr lang="fr-FR" smtClean="0"/>
              <a:t>17/12/2021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85CAAC0-241F-462E-823F-F77312276125}" type="slidenum">
              <a:rPr lang="fr-FR" smtClean="0"/>
              <a:t>‹N°›</a:t>
            </a:fld>
            <a:endParaRPr lang="fr-FR"/>
          </a:p>
        </p:txBody>
      </p:sp>
    </p:spTree>
    <p:extLst>
      <p:ext uri="{BB962C8B-B14F-4D97-AF65-F5344CB8AC3E}">
        <p14:creationId xmlns:p14="http://schemas.microsoft.com/office/powerpoint/2010/main" val="31926212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B02B769-BDB5-4CAF-B173-3E9ED2DB9EDE}" type="datetimeFigureOut">
              <a:rPr lang="fr-FR" smtClean="0"/>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5CAAC0-241F-462E-823F-F77312276125}" type="slidenum">
              <a:rPr lang="fr-FR" smtClean="0"/>
              <a:t>‹N°›</a:t>
            </a:fld>
            <a:endParaRPr lang="fr-FR"/>
          </a:p>
        </p:txBody>
      </p:sp>
    </p:spTree>
    <p:extLst>
      <p:ext uri="{BB962C8B-B14F-4D97-AF65-F5344CB8AC3E}">
        <p14:creationId xmlns:p14="http://schemas.microsoft.com/office/powerpoint/2010/main" val="13770359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28600"/>
            <a:ext cx="2057400" cy="48768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28600"/>
            <a:ext cx="6019800" cy="48768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B02B769-BDB5-4CAF-B173-3E9ED2DB9EDE}" type="datetimeFigureOut">
              <a:rPr lang="fr-FR" smtClean="0"/>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5CAAC0-241F-462E-823F-F77312276125}" type="slidenum">
              <a:rPr lang="fr-FR" smtClean="0"/>
              <a:t>‹N°›</a:t>
            </a:fld>
            <a:endParaRPr lang="fr-FR"/>
          </a:p>
        </p:txBody>
      </p:sp>
    </p:spTree>
    <p:extLst>
      <p:ext uri="{BB962C8B-B14F-4D97-AF65-F5344CB8AC3E}">
        <p14:creationId xmlns:p14="http://schemas.microsoft.com/office/powerpoint/2010/main" val="204284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A42232-351C-4533-AEF1-97F4EF73CF4B}" type="datetimeFigureOut">
              <a:rPr lang="fr-FR" smtClean="0"/>
              <a:pPr/>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614B7F-BEEA-4069-87AA-0483C35A20EC}" type="slidenum">
              <a:rPr lang="fr-FR" smtClean="0"/>
              <a:pPr/>
              <a:t>‹N°›</a:t>
            </a:fld>
            <a:endParaRPr lang="fr-FR"/>
          </a:p>
        </p:txBody>
      </p:sp>
      <p:sp>
        <p:nvSpPr>
          <p:cNvPr id="7" name="Arrondir un rectangle avec un coin du même côté 6"/>
          <p:cNvSpPr/>
          <p:nvPr/>
        </p:nvSpPr>
        <p:spPr>
          <a:xfrm rot="10800000">
            <a:off x="0" y="0"/>
            <a:ext cx="9144000" cy="1009531"/>
          </a:xfrm>
          <a:prstGeom prst="round2Same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0" y="-1"/>
            <a:ext cx="6732240" cy="1009534"/>
          </a:xfrm>
        </p:spPr>
        <p:txBody>
          <a:bodyPr>
            <a:normAutofit/>
          </a:bodyPr>
          <a:lstStyle>
            <a:lvl1pPr algn="l">
              <a:defRPr sz="4400">
                <a:solidFill>
                  <a:schemeClr val="bg1"/>
                </a:solidFill>
                <a:latin typeface="Candara" panose="020E0502030303020204" pitchFamily="34" charset="0"/>
              </a:defRPr>
            </a:lvl1pPr>
          </a:lstStyle>
          <a:p>
            <a:r>
              <a:rPr lang="fr-FR"/>
              <a:t>Modifiez le style du titre</a:t>
            </a:r>
            <a:endParaRPr lang="fr-FR" dirty="0"/>
          </a:p>
        </p:txBody>
      </p:sp>
      <p:pic>
        <p:nvPicPr>
          <p:cNvPr id="8" name="Picture 9" descr="B:\Marketing\Mediakit 2014\EMB\logo-EMB20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6" y="156970"/>
            <a:ext cx="2400863" cy="7538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B:\Marketing\Mediakit 2014\EMB\boutons\bas-de-p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848470"/>
            <a:ext cx="9144000" cy="10095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Documents and Settings\ddelhomme\Bureau\Fond.jpg"/>
          <p:cNvPicPr>
            <a:picLocks noChangeAspect="1" noChangeArrowheads="1"/>
          </p:cNvPicPr>
          <p:nvPr userDrawn="1"/>
        </p:nvPicPr>
        <p:blipFill>
          <a:blip r:embed="rId4" cstate="screen"/>
          <a:srcRect/>
          <a:stretch>
            <a:fillRect/>
          </a:stretch>
        </p:blipFill>
        <p:spPr bwMode="auto">
          <a:xfrm>
            <a:off x="0" y="6597352"/>
            <a:ext cx="9144000" cy="252600"/>
          </a:xfrm>
          <a:prstGeom prst="rect">
            <a:avLst/>
          </a:prstGeom>
          <a:noFill/>
          <a:effectLst>
            <a:outerShdw blurRad="50800" dist="38100" dir="16200000" rotWithShape="0">
              <a:prstClr val="black">
                <a:alpha val="40000"/>
              </a:prstClr>
            </a:outerShdw>
          </a:effectLst>
        </p:spPr>
      </p:pic>
      <p:sp>
        <p:nvSpPr>
          <p:cNvPr id="11" name="Rectangle 10"/>
          <p:cNvSpPr/>
          <p:nvPr userDrawn="1"/>
        </p:nvSpPr>
        <p:spPr>
          <a:xfrm>
            <a:off x="0" y="0"/>
            <a:ext cx="1475656" cy="90872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1835696" y="-27384"/>
            <a:ext cx="7308304" cy="908720"/>
          </a:xfrm>
          <a:prstGeom prst="rect">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36867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A42232-351C-4533-AEF1-97F4EF73CF4B}" type="datetimeFigureOut">
              <a:rPr lang="fr-FR" smtClean="0"/>
              <a:pPr/>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614B7F-BEEA-4069-87AA-0483C35A20EC}" type="slidenum">
              <a:rPr lang="fr-FR" smtClean="0"/>
              <a:pPr/>
              <a:t>‹N°›</a:t>
            </a:fld>
            <a:endParaRPr lang="fr-FR"/>
          </a:p>
        </p:txBody>
      </p:sp>
      <p:sp>
        <p:nvSpPr>
          <p:cNvPr id="7" name="Arrondir un rectangle avec un coin du même côté 6"/>
          <p:cNvSpPr/>
          <p:nvPr/>
        </p:nvSpPr>
        <p:spPr>
          <a:xfrm rot="10800000">
            <a:off x="0" y="0"/>
            <a:ext cx="9144000" cy="1009531"/>
          </a:xfrm>
          <a:prstGeom prst="round2SameRect">
            <a:avLst/>
          </a:prstGeom>
        </p:spPr>
        <p:style>
          <a:lnRef idx="1">
            <a:schemeClr val="accent5"/>
          </a:lnRef>
          <a:fillRef idx="3">
            <a:schemeClr val="accent5"/>
          </a:fillRef>
          <a:effectRef idx="2">
            <a:schemeClr val="accent5"/>
          </a:effectRef>
          <a:fontRef idx="minor">
            <a:schemeClr val="lt1"/>
          </a:fontRef>
        </p:style>
        <p:txBody>
          <a:bodyPr rtlCol="0" anchor="ctr"/>
          <a:lstStyle/>
          <a:p>
            <a:pPr lvl="0" algn="ctr"/>
            <a:endParaRPr lang="fr-FR"/>
          </a:p>
        </p:txBody>
      </p:sp>
      <p:sp>
        <p:nvSpPr>
          <p:cNvPr id="2" name="Titre 1"/>
          <p:cNvSpPr>
            <a:spLocks noGrp="1"/>
          </p:cNvSpPr>
          <p:nvPr>
            <p:ph type="title"/>
          </p:nvPr>
        </p:nvSpPr>
        <p:spPr>
          <a:xfrm>
            <a:off x="0" y="-1"/>
            <a:ext cx="6732240" cy="1009534"/>
          </a:xfrm>
        </p:spPr>
        <p:txBody>
          <a:bodyPr>
            <a:normAutofit/>
          </a:bodyPr>
          <a:lstStyle>
            <a:lvl1pPr algn="l">
              <a:defRPr sz="4400">
                <a:solidFill>
                  <a:schemeClr val="bg1"/>
                </a:solidFill>
                <a:latin typeface="Candara" panose="020E0502030303020204" pitchFamily="34" charset="0"/>
              </a:defRPr>
            </a:lvl1pPr>
          </a:lstStyle>
          <a:p>
            <a:r>
              <a:rPr lang="fr-FR"/>
              <a:t>Modifiez le style du titre</a:t>
            </a:r>
            <a:endParaRPr lang="fr-FR" dirty="0"/>
          </a:p>
        </p:txBody>
      </p:sp>
      <p:pic>
        <p:nvPicPr>
          <p:cNvPr id="8" name="Picture 9" descr="B:\Marketing\Mediakit 2014\EMB\logo-EMB20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6" y="156970"/>
            <a:ext cx="2400863" cy="7538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B:\Marketing\Mediakit 2014\EMB\boutons\bas-de-page.png"/>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5848470"/>
            <a:ext cx="9144000" cy="1009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593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pic>
        <p:nvPicPr>
          <p:cNvPr id="10" name="Image 9"/>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1371" t="2121" r="2992" b="2121"/>
          <a:stretch/>
        </p:blipFill>
        <p:spPr>
          <a:xfrm>
            <a:off x="-22134" y="-1"/>
            <a:ext cx="9166134" cy="6858001"/>
          </a:xfrm>
          <a:prstGeom prst="rect">
            <a:avLst/>
          </a:prstGeom>
        </p:spPr>
      </p:pic>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A42232-351C-4533-AEF1-97F4EF73CF4B}" type="datetimeFigureOut">
              <a:rPr lang="fr-FR" smtClean="0"/>
              <a:pPr/>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614B7F-BEEA-4069-87AA-0483C35A20EC}" type="slidenum">
              <a:rPr lang="fr-FR" smtClean="0"/>
              <a:pPr/>
              <a:t>‹N°›</a:t>
            </a:fld>
            <a:endParaRPr lang="fr-FR"/>
          </a:p>
        </p:txBody>
      </p:sp>
      <p:sp>
        <p:nvSpPr>
          <p:cNvPr id="7" name="Arrondir un rectangle avec un coin du même côté 6"/>
          <p:cNvSpPr/>
          <p:nvPr/>
        </p:nvSpPr>
        <p:spPr>
          <a:xfrm rot="10800000">
            <a:off x="0" y="0"/>
            <a:ext cx="9144000" cy="1009531"/>
          </a:xfrm>
          <a:prstGeom prst="round2SameRect">
            <a:avLst/>
          </a:prstGeom>
          <a:solidFill>
            <a:srgbClr val="C00000">
              <a:alpha val="56863"/>
            </a:srgbClr>
          </a:solidFill>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fr-FR"/>
          </a:p>
        </p:txBody>
      </p:sp>
      <p:sp>
        <p:nvSpPr>
          <p:cNvPr id="2" name="Titre 1"/>
          <p:cNvSpPr>
            <a:spLocks noGrp="1"/>
          </p:cNvSpPr>
          <p:nvPr>
            <p:ph type="title"/>
          </p:nvPr>
        </p:nvSpPr>
        <p:spPr>
          <a:xfrm>
            <a:off x="0" y="-1"/>
            <a:ext cx="6732240" cy="1009534"/>
          </a:xfrm>
        </p:spPr>
        <p:txBody>
          <a:bodyPr>
            <a:normAutofit/>
          </a:bodyPr>
          <a:lstStyle>
            <a:lvl1pPr algn="l">
              <a:defRPr sz="3200" b="1" cap="small" baseline="0">
                <a:solidFill>
                  <a:schemeClr val="bg1"/>
                </a:solidFill>
                <a:latin typeface="Candara" panose="020E0502030303020204" pitchFamily="34" charset="0"/>
              </a:defRPr>
            </a:lvl1pPr>
          </a:lstStyle>
          <a:p>
            <a:r>
              <a:rPr lang="fr-FR" dirty="0"/>
              <a:t>Modifiez le style du titre</a:t>
            </a:r>
          </a:p>
        </p:txBody>
      </p:sp>
      <p:pic>
        <p:nvPicPr>
          <p:cNvPr id="8" name="Picture 9" descr="B:\Marketing\Mediakit 2014\EMB\logo-EMB20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54052"/>
            <a:ext cx="1968819" cy="55194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B:\Marketing\Mediakit 2014\EMB\boutons\bas-de-pag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852160"/>
            <a:ext cx="9144001"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12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A42232-351C-4533-AEF1-97F4EF73CF4B}" type="datetimeFigureOut">
              <a:rPr lang="fr-FR" smtClean="0"/>
              <a:pPr/>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614B7F-BEEA-4069-87AA-0483C35A20EC}" type="slidenum">
              <a:rPr lang="fr-FR" smtClean="0"/>
              <a:pPr/>
              <a:t>‹N°›</a:t>
            </a:fld>
            <a:endParaRPr lang="fr-FR"/>
          </a:p>
        </p:txBody>
      </p:sp>
      <p:sp>
        <p:nvSpPr>
          <p:cNvPr id="7" name="Arrondir un rectangle avec un coin du même côté 6"/>
          <p:cNvSpPr/>
          <p:nvPr/>
        </p:nvSpPr>
        <p:spPr>
          <a:xfrm rot="10800000">
            <a:off x="0" y="0"/>
            <a:ext cx="9144000" cy="1009531"/>
          </a:xfrm>
          <a:prstGeom prst="round2SameRect">
            <a:avLst/>
          </a:prstGeom>
        </p:spPr>
        <p:style>
          <a:lnRef idx="1">
            <a:schemeClr val="accent6"/>
          </a:lnRef>
          <a:fillRef idx="3">
            <a:schemeClr val="accent6"/>
          </a:fillRef>
          <a:effectRef idx="2">
            <a:schemeClr val="accent6"/>
          </a:effectRef>
          <a:fontRef idx="minor">
            <a:schemeClr val="lt1"/>
          </a:fontRef>
        </p:style>
        <p:txBody>
          <a:bodyPr rtlCol="0" anchor="ctr"/>
          <a:lstStyle/>
          <a:p>
            <a:pPr lvl="0" algn="ctr"/>
            <a:endParaRPr lang="fr-FR"/>
          </a:p>
        </p:txBody>
      </p:sp>
      <p:sp>
        <p:nvSpPr>
          <p:cNvPr id="2" name="Titre 1"/>
          <p:cNvSpPr>
            <a:spLocks noGrp="1"/>
          </p:cNvSpPr>
          <p:nvPr>
            <p:ph type="title"/>
          </p:nvPr>
        </p:nvSpPr>
        <p:spPr>
          <a:xfrm>
            <a:off x="0" y="-1"/>
            <a:ext cx="6732240" cy="1009534"/>
          </a:xfrm>
        </p:spPr>
        <p:txBody>
          <a:bodyPr>
            <a:normAutofit/>
          </a:bodyPr>
          <a:lstStyle>
            <a:lvl1pPr algn="l">
              <a:defRPr sz="4400">
                <a:solidFill>
                  <a:schemeClr val="bg1"/>
                </a:solidFill>
                <a:latin typeface="Candara" panose="020E0502030303020204" pitchFamily="34" charset="0"/>
              </a:defRPr>
            </a:lvl1pPr>
          </a:lstStyle>
          <a:p>
            <a:r>
              <a:rPr lang="fr-FR"/>
              <a:t>Modifiez le style du titre</a:t>
            </a:r>
            <a:endParaRPr lang="fr-FR" dirty="0"/>
          </a:p>
        </p:txBody>
      </p:sp>
      <p:pic>
        <p:nvPicPr>
          <p:cNvPr id="8" name="Picture 9" descr="B:\Marketing\Mediakit 2014\EMB\logo-EMB20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6" y="156970"/>
            <a:ext cx="2400863" cy="75382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B:\Marketing\Mediakit 2014\EMB\boutons\bas-de-pageR.png"/>
          <p:cNvPicPr>
            <a:picLocks noChangeAspect="1" noChangeArrowheads="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 y="5852160"/>
            <a:ext cx="9144001"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217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A42232-351C-4533-AEF1-97F4EF73CF4B}" type="datetimeFigureOut">
              <a:rPr lang="fr-FR" smtClean="0"/>
              <a:pPr/>
              <a:t>17/12/2021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614B7F-BEEA-4069-87AA-0483C35A20EC}" type="slidenum">
              <a:rPr lang="fr-FR" smtClean="0"/>
              <a:pPr/>
              <a:t>‹N°›</a:t>
            </a:fld>
            <a:endParaRPr lang="fr-FR"/>
          </a:p>
        </p:txBody>
      </p:sp>
      <p:sp>
        <p:nvSpPr>
          <p:cNvPr id="7" name="Arrondir un rectangle avec un coin du même côté 6"/>
          <p:cNvSpPr/>
          <p:nvPr/>
        </p:nvSpPr>
        <p:spPr>
          <a:xfrm rot="10800000">
            <a:off x="0" y="0"/>
            <a:ext cx="9144000" cy="1009531"/>
          </a:xfrm>
          <a:prstGeom prst="round2SameRect">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endParaRPr lang="fr-FR"/>
          </a:p>
        </p:txBody>
      </p:sp>
      <p:sp>
        <p:nvSpPr>
          <p:cNvPr id="2" name="Titre 1"/>
          <p:cNvSpPr>
            <a:spLocks noGrp="1"/>
          </p:cNvSpPr>
          <p:nvPr>
            <p:ph type="title"/>
          </p:nvPr>
        </p:nvSpPr>
        <p:spPr>
          <a:xfrm>
            <a:off x="0" y="-1"/>
            <a:ext cx="6732240" cy="1009534"/>
          </a:xfrm>
        </p:spPr>
        <p:txBody>
          <a:bodyPr>
            <a:normAutofit/>
          </a:bodyPr>
          <a:lstStyle>
            <a:lvl1pPr algn="l">
              <a:defRPr sz="4400">
                <a:solidFill>
                  <a:schemeClr val="bg1"/>
                </a:solidFill>
                <a:latin typeface="Candara" panose="020E0502030303020204" pitchFamily="34" charset="0"/>
              </a:defRPr>
            </a:lvl1pPr>
          </a:lstStyle>
          <a:p>
            <a:r>
              <a:rPr lang="fr-FR"/>
              <a:t>Modifiez le style du titre</a:t>
            </a:r>
            <a:endParaRPr lang="fr-FR" dirty="0"/>
          </a:p>
        </p:txBody>
      </p:sp>
      <p:pic>
        <p:nvPicPr>
          <p:cNvPr id="8" name="Picture 9" descr="B:\Marketing\Mediakit 2014\EMB\logo-EMB20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6" y="156970"/>
            <a:ext cx="2400863" cy="75382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B:\Marketing\Mediakit 2014\EMB\boutons\bas-de-pageR.png"/>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 y="5852160"/>
            <a:ext cx="9144001"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208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theme" Target="../theme/theme2.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image" Target="../media/image2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42232-351C-4533-AEF1-97F4EF73CF4B}" type="datetimeFigureOut">
              <a:rPr lang="fr-FR" smtClean="0"/>
              <a:pPr/>
              <a:t>17/12/2021</a:t>
            </a:fld>
            <a:endParaRPr lang="fr-FR"/>
          </a:p>
        </p:txBody>
      </p:sp>
      <p:sp>
        <p:nvSpPr>
          <p:cNvPr id="5" name="Espace réservé du pied de page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14B7F-BEEA-4069-87AA-0483C35A20EC}" type="slidenum">
              <a:rPr lang="fr-FR" smtClean="0"/>
              <a:pPr/>
              <a:t>‹N°›</a:t>
            </a:fld>
            <a:endParaRPr lang="fr-FR"/>
          </a:p>
        </p:txBody>
      </p:sp>
    </p:spTree>
    <p:extLst>
      <p:ext uri="{BB962C8B-B14F-4D97-AF65-F5344CB8AC3E}">
        <p14:creationId xmlns:p14="http://schemas.microsoft.com/office/powerpoint/2010/main" val="14870322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2B769-BDB5-4CAF-B173-3E9ED2DB9EDE}" type="datetimeFigureOut">
              <a:rPr lang="fr-FR" smtClean="0"/>
              <a:t>17/12/2021</a:t>
            </a:fld>
            <a:endParaRPr lang="fr-FR"/>
          </a:p>
        </p:txBody>
      </p:sp>
      <p:sp>
        <p:nvSpPr>
          <p:cNvPr id="5" name="Espace réservé du pied de page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CAAC0-241F-462E-823F-F77312276125}" type="slidenum">
              <a:rPr lang="fr-FR" smtClean="0"/>
              <a:t>‹N°›</a:t>
            </a:fld>
            <a:endParaRPr lang="fr-FR"/>
          </a:p>
        </p:txBody>
      </p:sp>
      <p:pic>
        <p:nvPicPr>
          <p:cNvPr id="1026" name="Picture 2" descr="http://anakron.fr/site/images/goodies/previews/preview-fond-photo.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10800000">
            <a:off x="0" y="99831"/>
            <a:ext cx="9144000" cy="678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51668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artononduledefrance.org/"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24.png"/><Relationship Id="rId4" Type="http://schemas.openxmlformats.org/officeDocument/2006/relationships/hyperlink" Target="https://www.cartononduledefrance.org/" TargetMode="External"/><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hyperlink" Target="https://www.cartononduledefrance.org/" TargetMode="External"/><Relationship Id="rId2" Type="http://schemas.openxmlformats.org/officeDocument/2006/relationships/image" Target="../media/image38.jpe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artononduledefrance.org/" TargetMode="Externa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jp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artononduledefrance.org/"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artononduledefrance.org/"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s://www.cartononduledefrance.org/" TargetMode="External"/><Relationship Id="rId3" Type="http://schemas.openxmlformats.org/officeDocument/2006/relationships/image" Target="../media/image33.pn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https://www.cartononduledefrance.org/" TargetMode="External"/><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artononduledefrance.org/"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cartononduledefrance.or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artononduledefrance.org/" TargetMode="Externa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hyperlink" Target="https://www.cartononduledefrance.org/" TargetMode="External"/><Relationship Id="rId2" Type="http://schemas.openxmlformats.org/officeDocument/2006/relationships/hyperlink" Target="http://www.emballages-magazine.com/" TargetMode="Externa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www.cartononduledefrance.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artononduledefrance.org/" TargetMode="External"/><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artononduledefrance.org/"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9.png"/><Relationship Id="rId7" Type="http://schemas.openxmlformats.org/officeDocument/2006/relationships/hyperlink" Target="https://www.cartononduledefrance.org/" TargetMode="External"/><Relationship Id="rId2" Type="http://schemas.openxmlformats.org/officeDocument/2006/relationships/hyperlink" Target="http://www.emballagesmagazine.com/" TargetMode="Externa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idx="4294967295"/>
          </p:nvPr>
        </p:nvSpPr>
        <p:spPr>
          <a:xfrm>
            <a:off x="251520" y="1916832"/>
            <a:ext cx="8608723" cy="5040560"/>
          </a:xfrm>
        </p:spPr>
        <p:txBody>
          <a:bodyPr>
            <a:normAutofit fontScale="90000"/>
          </a:bodyPr>
          <a:lstStyle/>
          <a:p>
            <a:br>
              <a:rPr lang="fr-FR" sz="2000" b="1" cap="small" dirty="0">
                <a:latin typeface="Candara" pitchFamily="34" charset="0"/>
              </a:rPr>
            </a:br>
            <a:r>
              <a:rPr lang="fr-FR" sz="2000" b="1" cap="small" dirty="0">
                <a:latin typeface="Candara" pitchFamily="34" charset="0"/>
              </a:rPr>
              <a:t>DISPOSITIF FIL ROUGE EXCLUSIF DE JANVIER  A </a:t>
            </a:r>
            <a:r>
              <a:rPr lang="fr-FR" sz="2000" b="1" cap="small" dirty="0" err="1">
                <a:latin typeface="Candara" pitchFamily="34" charset="0"/>
              </a:rPr>
              <a:t>D</a:t>
            </a:r>
            <a:r>
              <a:rPr lang="fr-FR" sz="2200" b="1" cap="small" dirty="0" err="1">
                <a:latin typeface="Candara" pitchFamily="34" charset="0"/>
              </a:rPr>
              <a:t>é</a:t>
            </a:r>
            <a:r>
              <a:rPr lang="fr-FR" sz="2000" b="1" cap="small" dirty="0" err="1">
                <a:latin typeface="Candara" pitchFamily="34" charset="0"/>
              </a:rPr>
              <a:t>CEMBRE</a:t>
            </a:r>
            <a:r>
              <a:rPr lang="fr-FR" sz="2000" b="1" cap="small" dirty="0">
                <a:latin typeface="Candara" pitchFamily="34" charset="0"/>
              </a:rPr>
              <a:t> </a:t>
            </a:r>
            <a:r>
              <a:rPr lang="fr-FR" sz="2700" b="1" cap="small" dirty="0">
                <a:latin typeface="Candara" pitchFamily="34" charset="0"/>
              </a:rPr>
              <a:t>2022</a:t>
            </a:r>
            <a:r>
              <a:rPr lang="fr-FR" sz="2000" b="1" cap="small" dirty="0">
                <a:latin typeface="Candara" pitchFamily="34" charset="0"/>
              </a:rPr>
              <a:t> </a:t>
            </a:r>
            <a:br>
              <a:rPr lang="fr-FR" sz="2000" b="1" cap="small" dirty="0">
                <a:latin typeface="Candara" pitchFamily="34" charset="0"/>
              </a:rPr>
            </a:br>
            <a:r>
              <a:rPr lang="fr-FR" sz="2200" b="1" cap="small" dirty="0">
                <a:latin typeface="Candara" pitchFamily="34" charset="0"/>
              </a:rPr>
              <a:t>Soit un an de </a:t>
            </a:r>
            <a:r>
              <a:rPr lang="fr-FR" sz="2000" b="1" cap="small" dirty="0">
                <a:latin typeface="Candara" pitchFamily="34" charset="0"/>
              </a:rPr>
              <a:t> VISIBILITE</a:t>
            </a:r>
            <a:br>
              <a:rPr lang="fr-FR" sz="2000" b="1" cap="small" dirty="0">
                <a:latin typeface="Candara" pitchFamily="34" charset="0"/>
              </a:rPr>
            </a:br>
            <a:br>
              <a:rPr lang="fr-FR" sz="2000" b="1" cap="small" dirty="0">
                <a:latin typeface="Candara" pitchFamily="34" charset="0"/>
              </a:rPr>
            </a:br>
            <a:r>
              <a:rPr lang="fr-FR" sz="2000" b="1" cap="small" dirty="0">
                <a:latin typeface="Candara" pitchFamily="34" charset="0"/>
              </a:rPr>
              <a:t>DISPOSITIF PRINT</a:t>
            </a:r>
            <a:br>
              <a:rPr lang="fr-FR" sz="1400" b="1" cap="small" dirty="0">
                <a:latin typeface="Candara" pitchFamily="34" charset="0"/>
              </a:rPr>
            </a:br>
            <a:r>
              <a:rPr lang="fr-FR" sz="1800" b="1" cap="small" dirty="0">
                <a:latin typeface="Candara" pitchFamily="34" charset="0"/>
              </a:rPr>
              <a:t>Carton Ondule de France incarne les valeurs de l’économie circulaire</a:t>
            </a:r>
            <a:br>
              <a:rPr lang="fr-FR" sz="1800" b="1" cap="small" dirty="0">
                <a:latin typeface="Candara" pitchFamily="34" charset="0"/>
              </a:rPr>
            </a:br>
            <a:r>
              <a:rPr lang="fr-FR" sz="1800" b="1" cap="small" dirty="0">
                <a:latin typeface="Candara" pitchFamily="34" charset="0"/>
              </a:rPr>
              <a:t>La filière est apporteuse de solutions</a:t>
            </a:r>
            <a:br>
              <a:rPr lang="fr-FR" sz="1800" b="1" cap="small" dirty="0">
                <a:latin typeface="Candara" pitchFamily="34" charset="0"/>
              </a:rPr>
            </a:br>
            <a:r>
              <a:rPr lang="fr-FR" sz="1800" b="1" cap="small" dirty="0">
                <a:latin typeface="Candara" pitchFamily="34" charset="0"/>
              </a:rPr>
              <a:t>Prise de parole au sein de « la tribune experts » - 6 pages quadri sous forme de </a:t>
            </a:r>
            <a:r>
              <a:rPr lang="fr-FR" sz="1800" b="1" cap="small" dirty="0" err="1">
                <a:latin typeface="Candara" pitchFamily="34" charset="0"/>
              </a:rPr>
              <a:t>publi</a:t>
            </a:r>
            <a:r>
              <a:rPr lang="fr-FR" sz="1800" b="1" cap="small" dirty="0">
                <a:latin typeface="Candara" pitchFamily="34" charset="0"/>
              </a:rPr>
              <a:t> clé-en-main en </a:t>
            </a:r>
            <a:r>
              <a:rPr lang="fr-FR" sz="1800" b="1" cap="small" dirty="0">
                <a:solidFill>
                  <a:srgbClr val="FF0000"/>
                </a:solidFill>
                <a:latin typeface="Candara" pitchFamily="34" charset="0"/>
              </a:rPr>
              <a:t>emplacement préférentiel FACE EDITO </a:t>
            </a:r>
            <a:br>
              <a:rPr lang="fr-FR" sz="1800" b="1" cap="small" dirty="0">
                <a:solidFill>
                  <a:srgbClr val="FF0000"/>
                </a:solidFill>
                <a:latin typeface="Candara" pitchFamily="34" charset="0"/>
              </a:rPr>
            </a:br>
            <a:br>
              <a:rPr lang="fr-FR" sz="1800" b="1" cap="small" dirty="0">
                <a:latin typeface="Candara" pitchFamily="34" charset="0"/>
              </a:rPr>
            </a:br>
            <a:r>
              <a:rPr lang="fr-FR" sz="1800" b="1" cap="small" dirty="0">
                <a:latin typeface="Candara" pitchFamily="34" charset="0"/>
              </a:rPr>
              <a:t>1 - Parution en Janvier-Février  : </a:t>
            </a:r>
            <a:r>
              <a:rPr lang="fr-FR" sz="1800" b="1" cap="small" dirty="0" err="1">
                <a:latin typeface="Candara" pitchFamily="34" charset="0"/>
              </a:rPr>
              <a:t>ap</a:t>
            </a:r>
            <a:r>
              <a:rPr lang="fr-FR" sz="1800" b="1" cap="small" dirty="0">
                <a:latin typeface="Candara" pitchFamily="34" charset="0"/>
              </a:rPr>
              <a:t> 1 CFIA- </a:t>
            </a:r>
            <a:r>
              <a:rPr lang="fr-FR" sz="1800" b="1" cap="small" dirty="0" err="1">
                <a:latin typeface="Candara" pitchFamily="34" charset="0"/>
              </a:rPr>
              <a:t>Surdiffusion</a:t>
            </a:r>
            <a:r>
              <a:rPr lang="fr-FR" sz="1800" b="1" cap="small" dirty="0">
                <a:latin typeface="Candara" pitchFamily="34" charset="0"/>
              </a:rPr>
              <a:t> sur le CFIA </a:t>
            </a:r>
            <a:br>
              <a:rPr lang="fr-FR" sz="1800" b="1" cap="small" dirty="0">
                <a:latin typeface="Candara" pitchFamily="34" charset="0"/>
              </a:rPr>
            </a:br>
            <a:r>
              <a:rPr lang="fr-FR" sz="1800" b="1" cap="small" dirty="0">
                <a:latin typeface="Candara" pitchFamily="34" charset="0"/>
              </a:rPr>
              <a:t>2 - Parution en Mars   : AP2 CFIA  - </a:t>
            </a:r>
            <a:r>
              <a:rPr lang="fr-FR" sz="1800" b="1" cap="small" dirty="0" err="1">
                <a:latin typeface="Candara" pitchFamily="34" charset="0"/>
              </a:rPr>
              <a:t>Surdiffusion</a:t>
            </a:r>
            <a:r>
              <a:rPr lang="fr-FR" sz="1800" b="1" cap="small" dirty="0">
                <a:latin typeface="Candara" pitchFamily="34" charset="0"/>
              </a:rPr>
              <a:t> sur le CFIA </a:t>
            </a:r>
            <a:br>
              <a:rPr lang="fr-FR" sz="1800" b="1" cap="small" dirty="0">
                <a:latin typeface="Candara" pitchFamily="34" charset="0"/>
              </a:rPr>
            </a:br>
            <a:r>
              <a:rPr lang="fr-FR" sz="1800" b="1" cap="small" dirty="0">
                <a:latin typeface="Candara" pitchFamily="34" charset="0"/>
              </a:rPr>
              <a:t>3- Parution en Avril : dossier logistique -  </a:t>
            </a:r>
            <a:br>
              <a:rPr lang="fr-FR" sz="1800" b="1" cap="small" dirty="0">
                <a:latin typeface="Candara" pitchFamily="34" charset="0"/>
              </a:rPr>
            </a:br>
            <a:r>
              <a:rPr lang="fr-FR" sz="1800" b="1" cap="small" dirty="0">
                <a:latin typeface="Candara" pitchFamily="34" charset="0"/>
              </a:rPr>
              <a:t>4 - Parution dans le numéro </a:t>
            </a:r>
            <a:r>
              <a:rPr lang="fr-FR" sz="1800" b="1" cap="small" dirty="0" err="1">
                <a:latin typeface="Candara" pitchFamily="34" charset="0"/>
              </a:rPr>
              <a:t>collector</a:t>
            </a:r>
            <a:r>
              <a:rPr lang="fr-FR" sz="1800" b="1" cap="small" dirty="0">
                <a:latin typeface="Candara" pitchFamily="34" charset="0"/>
              </a:rPr>
              <a:t> de juin/juillet </a:t>
            </a:r>
            <a:br>
              <a:rPr lang="fr-FR" sz="1800" b="1" cap="small" dirty="0">
                <a:latin typeface="Candara" pitchFamily="34" charset="0"/>
              </a:rPr>
            </a:br>
            <a:r>
              <a:rPr lang="fr-FR" sz="1800" b="1" cap="small" dirty="0">
                <a:latin typeface="Candara" pitchFamily="34" charset="0"/>
              </a:rPr>
              <a:t> Sur- diffusion a la Conférence annuelle de l’emballage et au trophée du manager de l’année</a:t>
            </a:r>
            <a:br>
              <a:rPr lang="fr-FR" sz="1800" b="1" cap="small" dirty="0">
                <a:latin typeface="Candara" pitchFamily="34" charset="0"/>
              </a:rPr>
            </a:br>
            <a:r>
              <a:rPr lang="fr-FR" sz="1800" b="1" cap="small" dirty="0">
                <a:latin typeface="Candara" pitchFamily="34" charset="0"/>
              </a:rPr>
              <a:t>5 - Parution en septembre sur-diffusion sur </a:t>
            </a:r>
            <a:r>
              <a:rPr lang="fr-FR" sz="1800" b="1" cap="small" dirty="0" err="1">
                <a:latin typeface="Candara" pitchFamily="34" charset="0"/>
              </a:rPr>
              <a:t>luxepack</a:t>
            </a:r>
            <a:r>
              <a:rPr lang="fr-FR" sz="1800" b="1" cap="small" dirty="0">
                <a:latin typeface="Candara" pitchFamily="34" charset="0"/>
              </a:rPr>
              <a:t> </a:t>
            </a:r>
            <a:r>
              <a:rPr lang="fr-FR" sz="1800" b="1" cap="small" dirty="0" err="1">
                <a:latin typeface="Candara" pitchFamily="34" charset="0"/>
              </a:rPr>
              <a:t>monaco</a:t>
            </a:r>
            <a:br>
              <a:rPr lang="fr-FR" sz="1800" b="1" cap="small" dirty="0">
                <a:latin typeface="Candara" pitchFamily="34" charset="0"/>
              </a:rPr>
            </a:br>
            <a:r>
              <a:rPr lang="fr-FR" sz="1800" b="1" cap="small" dirty="0">
                <a:latin typeface="Candara" pitchFamily="34" charset="0"/>
              </a:rPr>
              <a:t>6 - Parution en novembre : numéro spécial </a:t>
            </a:r>
            <a:br>
              <a:rPr lang="fr-FR" sz="1800" b="1" cap="small" dirty="0">
                <a:latin typeface="Candara" pitchFamily="34" charset="0"/>
              </a:rPr>
            </a:br>
            <a:r>
              <a:rPr lang="fr-FR" sz="1800" b="1" cap="small" dirty="0">
                <a:latin typeface="Candara" pitchFamily="34" charset="0"/>
              </a:rPr>
              <a:t> sur-</a:t>
            </a:r>
            <a:r>
              <a:rPr lang="fr-FR" sz="1800" b="1" cap="small" dirty="0" err="1">
                <a:latin typeface="Candara" pitchFamily="34" charset="0"/>
              </a:rPr>
              <a:t>diffusIon</a:t>
            </a:r>
            <a:r>
              <a:rPr lang="fr-FR" sz="1800" b="1" cap="small" dirty="0">
                <a:latin typeface="Candara" pitchFamily="34" charset="0"/>
              </a:rPr>
              <a:t> sur ALL 4 PACK par des hôtesses </a:t>
            </a:r>
            <a:br>
              <a:rPr lang="fr-FR" sz="1800" b="1" cap="small" dirty="0">
                <a:latin typeface="Candara" pitchFamily="34" charset="0"/>
              </a:rPr>
            </a:br>
            <a:br>
              <a:rPr lang="fr-FR" sz="1800" b="1" cap="small" dirty="0">
                <a:latin typeface="Candara" pitchFamily="34" charset="0"/>
              </a:rPr>
            </a:br>
            <a:r>
              <a:rPr lang="fr-FR" sz="1800" b="1" cap="small" dirty="0">
                <a:latin typeface="Candara" pitchFamily="34" charset="0"/>
              </a:rPr>
              <a:t>2 </a:t>
            </a:r>
            <a:r>
              <a:rPr lang="fr-FR" sz="2200" cap="small" dirty="0">
                <a:latin typeface="Candara" pitchFamily="34" charset="0"/>
              </a:rPr>
              <a:t> </a:t>
            </a:r>
            <a:r>
              <a:rPr lang="fr-FR" sz="2200" b="1" cap="small" dirty="0">
                <a:latin typeface="Candara" pitchFamily="34" charset="0"/>
              </a:rPr>
              <a:t>sur-couvertures en MARS (numéro  CFIA) et en octobre(numéro ALL 4 PACK)           </a:t>
            </a:r>
            <a:br>
              <a:rPr lang="fr-FR" sz="2200" b="1" cap="small" dirty="0">
                <a:latin typeface="Candara" pitchFamily="34" charset="0"/>
              </a:rPr>
            </a:br>
            <a:br>
              <a:rPr lang="fr-FR" sz="2200" b="1" cap="small" dirty="0">
                <a:latin typeface="Candara" pitchFamily="34" charset="0"/>
              </a:rPr>
            </a:br>
            <a:endParaRPr lang="fr-FR" sz="2200" dirty="0">
              <a:latin typeface="Candara" pitchFamily="34" charset="0"/>
            </a:endParaRPr>
          </a:p>
        </p:txBody>
      </p:sp>
      <p:pic>
        <p:nvPicPr>
          <p:cNvPr id="11" name="Picture 2" descr="Carton Ondulé de Fran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76672"/>
            <a:ext cx="2880320" cy="7759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9910" y="995205"/>
            <a:ext cx="5757109" cy="461665"/>
          </a:xfrm>
          <a:prstGeom prst="rect">
            <a:avLst/>
          </a:prstGeom>
          <a:noFill/>
        </p:spPr>
        <p:txBody>
          <a:bodyPr wrap="square" rtlCol="0">
            <a:spAutoFit/>
          </a:bodyPr>
          <a:lstStyle/>
          <a:p>
            <a:r>
              <a:rPr lang="fr-FR" sz="2400" dirty="0">
                <a:solidFill>
                  <a:schemeClr val="bg1"/>
                </a:solidFill>
                <a:latin typeface="Arial" panose="020B0604020202020204" pitchFamily="34" charset="0"/>
                <a:cs typeface="Arial" panose="020B0604020202020204" pitchFamily="34" charset="0"/>
              </a:rPr>
              <a:t>Nos </a:t>
            </a:r>
            <a:r>
              <a:rPr lang="fr-FR" sz="2400" dirty="0" err="1">
                <a:solidFill>
                  <a:schemeClr val="bg1"/>
                </a:solidFill>
                <a:latin typeface="Arial" panose="020B0604020202020204" pitchFamily="34" charset="0"/>
                <a:cs typeface="Arial" panose="020B0604020202020204" pitchFamily="34" charset="0"/>
              </a:rPr>
              <a:t>webinars</a:t>
            </a:r>
            <a:r>
              <a:rPr lang="fr-FR" sz="2400" dirty="0">
                <a:solidFill>
                  <a:schemeClr val="bg1"/>
                </a:solidFill>
                <a:latin typeface="Arial" panose="020B0604020202020204" pitchFamily="34" charset="0"/>
                <a:cs typeface="Arial" panose="020B0604020202020204" pitchFamily="34" charset="0"/>
              </a:rPr>
              <a:t> </a:t>
            </a:r>
            <a:endParaRPr lang="en-GB" sz="2400" dirty="0">
              <a:solidFill>
                <a:schemeClr val="bg1"/>
              </a:solidFill>
              <a:latin typeface="Arial" panose="020B0604020202020204" pitchFamily="34" charset="0"/>
              <a:cs typeface="Arial" panose="020B0604020202020204" pitchFamily="34" charset="0"/>
            </a:endParaRPr>
          </a:p>
        </p:txBody>
      </p:sp>
      <p:pic>
        <p:nvPicPr>
          <p:cNvPr id="20" name="Image 19">
            <a:hlinkClick r:id="" action="ppaction://noaction"/>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6576" y="1295028"/>
            <a:ext cx="365855" cy="323683"/>
          </a:xfrm>
          <a:prstGeom prst="rect">
            <a:avLst/>
          </a:prstGeom>
        </p:spPr>
      </p:pic>
      <p:pic>
        <p:nvPicPr>
          <p:cNvPr id="30" name="Picture 2" descr="Carton Ondulé de Franc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394" y="261599"/>
            <a:ext cx="2880320" cy="775949"/>
          </a:xfrm>
          <a:prstGeom prst="rect">
            <a:avLst/>
          </a:prstGeom>
          <a:noFill/>
          <a:extLst>
            <a:ext uri="{909E8E84-426E-40DD-AFC4-6F175D3DCCD1}">
              <a14:hiddenFill xmlns:a14="http://schemas.microsoft.com/office/drawing/2010/main">
                <a:solidFill>
                  <a:srgbClr val="FFFFFF"/>
                </a:solidFill>
              </a14:hiddenFill>
            </a:ext>
          </a:extLst>
        </p:spPr>
      </p:pic>
      <p:sp>
        <p:nvSpPr>
          <p:cNvPr id="54" name="ZoneTexte 53"/>
          <p:cNvSpPr txBox="1"/>
          <p:nvPr/>
        </p:nvSpPr>
        <p:spPr>
          <a:xfrm>
            <a:off x="1246423" y="3029713"/>
            <a:ext cx="2907453" cy="830997"/>
          </a:xfrm>
          <a:prstGeom prst="rect">
            <a:avLst/>
          </a:prstGeom>
          <a:noFill/>
        </p:spPr>
        <p:txBody>
          <a:bodyPr wrap="square" rtlCol="0">
            <a:spAutoFit/>
          </a:bodyPr>
          <a:lstStyle/>
          <a:p>
            <a:r>
              <a:rPr lang="fr-FR" sz="2400" b="1" dirty="0">
                <a:solidFill>
                  <a:srgbClr val="001132"/>
                </a:solidFill>
                <a:latin typeface="Segoe UI Semilight" panose="020B0402040204020203" pitchFamily="34" charset="0"/>
                <a:cs typeface="Segoe UI Semilight" panose="020B0402040204020203" pitchFamily="34" charset="0"/>
              </a:rPr>
              <a:t>TYPES DE WEBINARS</a:t>
            </a:r>
          </a:p>
        </p:txBody>
      </p:sp>
      <p:sp>
        <p:nvSpPr>
          <p:cNvPr id="55" name="ZoneTexte 54"/>
          <p:cNvSpPr txBox="1"/>
          <p:nvPr/>
        </p:nvSpPr>
        <p:spPr>
          <a:xfrm>
            <a:off x="223004" y="2223237"/>
            <a:ext cx="1210588" cy="2215991"/>
          </a:xfrm>
          <a:prstGeom prst="rect">
            <a:avLst/>
          </a:prstGeom>
          <a:noFill/>
        </p:spPr>
        <p:txBody>
          <a:bodyPr wrap="none" rtlCol="0">
            <a:spAutoFit/>
          </a:bodyPr>
          <a:lstStyle/>
          <a:p>
            <a:r>
              <a:rPr lang="fr-FR" sz="13800" dirty="0">
                <a:solidFill>
                  <a:srgbClr val="C00000"/>
                </a:solidFill>
                <a:latin typeface="Hobo Std" panose="020B0803040709020204" pitchFamily="34" charset="0"/>
                <a:ea typeface="Adobe Heiti Std R" panose="020B0400000000000000" pitchFamily="34" charset="-128"/>
              </a:rPr>
              <a:t>2</a:t>
            </a:r>
          </a:p>
        </p:txBody>
      </p:sp>
      <p:sp>
        <p:nvSpPr>
          <p:cNvPr id="59" name="Rectangle 58"/>
          <p:cNvSpPr/>
          <p:nvPr/>
        </p:nvSpPr>
        <p:spPr>
          <a:xfrm>
            <a:off x="0" y="5962554"/>
            <a:ext cx="9144000" cy="89544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0" name="Connecteur droit 59"/>
          <p:cNvCxnSpPr/>
          <p:nvPr/>
        </p:nvCxnSpPr>
        <p:spPr>
          <a:xfrm>
            <a:off x="0" y="5962554"/>
            <a:ext cx="914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1" name="ZoneTexte 60"/>
          <p:cNvSpPr txBox="1"/>
          <p:nvPr/>
        </p:nvSpPr>
        <p:spPr>
          <a:xfrm>
            <a:off x="4695271" y="6454205"/>
            <a:ext cx="3949273" cy="338554"/>
          </a:xfrm>
          <a:prstGeom prst="rect">
            <a:avLst/>
          </a:prstGeom>
          <a:noFill/>
        </p:spPr>
        <p:txBody>
          <a:bodyPr wrap="square" rtlCol="0">
            <a:spAutoFit/>
          </a:bodyPr>
          <a:lstStyle/>
          <a:p>
            <a:pPr algn="ctr"/>
            <a:r>
              <a:rPr lang="fr-FR" sz="1600" dirty="0">
                <a:solidFill>
                  <a:srgbClr val="C00000"/>
                </a:solidFill>
                <a:latin typeface="Segoe UI Semilight" panose="020B0402040204020203" pitchFamily="34" charset="0"/>
                <a:cs typeface="Segoe UI Semilight" panose="020B0402040204020203" pitchFamily="34" charset="0"/>
              </a:rPr>
              <a:t>&gt;</a:t>
            </a:r>
            <a:r>
              <a:rPr lang="fr-FR" sz="1600" b="1" dirty="0">
                <a:solidFill>
                  <a:srgbClr val="C00000"/>
                </a:solidFill>
                <a:latin typeface="Segoe UI Semilight" panose="020B0402040204020203" pitchFamily="34" charset="0"/>
                <a:cs typeface="Segoe UI Semilight" panose="020B0402040204020203" pitchFamily="34" charset="0"/>
              </a:rPr>
              <a:t> EVANGÉLISATION </a:t>
            </a:r>
            <a:r>
              <a:rPr lang="fr-FR" sz="1600" dirty="0">
                <a:latin typeface="Segoe UI Semilight" panose="020B0402040204020203" pitchFamily="34" charset="0"/>
                <a:cs typeface="Segoe UI Semilight" panose="020B0402040204020203" pitchFamily="34" charset="0"/>
              </a:rPr>
              <a:t>DU MARCHÉ</a:t>
            </a:r>
            <a:r>
              <a:rPr lang="fr-FR" sz="1600" b="1" dirty="0">
                <a:latin typeface="Segoe UI Semilight" panose="020B0402040204020203" pitchFamily="34" charset="0"/>
                <a:cs typeface="Segoe UI Semilight" panose="020B0402040204020203" pitchFamily="34" charset="0"/>
              </a:rPr>
              <a:t> </a:t>
            </a:r>
            <a:r>
              <a:rPr lang="fr-FR" sz="1600" b="1" dirty="0">
                <a:solidFill>
                  <a:srgbClr val="C00000"/>
                </a:solidFill>
                <a:latin typeface="Segoe UI Semilight" panose="020B0402040204020203" pitchFamily="34" charset="0"/>
                <a:cs typeface="Segoe UI Semilight" panose="020B0402040204020203" pitchFamily="34" charset="0"/>
              </a:rPr>
              <a:t>&lt;</a:t>
            </a:r>
          </a:p>
        </p:txBody>
      </p:sp>
      <p:sp>
        <p:nvSpPr>
          <p:cNvPr id="62" name="Rectangle 61"/>
          <p:cNvSpPr/>
          <p:nvPr/>
        </p:nvSpPr>
        <p:spPr>
          <a:xfrm>
            <a:off x="4998080" y="6123626"/>
            <a:ext cx="4128823" cy="338554"/>
          </a:xfrm>
          <a:prstGeom prst="rect">
            <a:avLst/>
          </a:prstGeom>
        </p:spPr>
        <p:txBody>
          <a:bodyPr wrap="none">
            <a:spAutoFit/>
          </a:bodyPr>
          <a:lstStyle/>
          <a:p>
            <a:pPr algn="ctr"/>
            <a:r>
              <a:rPr lang="fr-FR" sz="1600" dirty="0">
                <a:solidFill>
                  <a:srgbClr val="C00000"/>
                </a:solidFill>
                <a:latin typeface="Segoe UI Semilight" panose="020B0402040204020203" pitchFamily="34" charset="0"/>
                <a:cs typeface="Segoe UI Semilight" panose="020B0402040204020203" pitchFamily="34" charset="0"/>
              </a:rPr>
              <a:t>&gt;</a:t>
            </a:r>
            <a:r>
              <a:rPr lang="fr-FR" sz="1600" dirty="0">
                <a:solidFill>
                  <a:srgbClr val="007DBC"/>
                </a:solidFill>
                <a:latin typeface="Segoe UI Semilight" panose="020B0402040204020203" pitchFamily="34" charset="0"/>
                <a:cs typeface="Segoe UI Semilight" panose="020B0402040204020203" pitchFamily="34" charset="0"/>
              </a:rPr>
              <a:t> </a:t>
            </a:r>
            <a:r>
              <a:rPr lang="fr-FR" sz="1600" dirty="0">
                <a:latin typeface="Segoe UI Semilight" panose="020B0402040204020203" pitchFamily="34" charset="0"/>
                <a:cs typeface="Segoe UI Semilight" panose="020B0402040204020203" pitchFamily="34" charset="0"/>
              </a:rPr>
              <a:t>DÉMONSTRATION DE VOTRE </a:t>
            </a:r>
            <a:r>
              <a:rPr lang="fr-FR" sz="1600" b="1" dirty="0">
                <a:solidFill>
                  <a:srgbClr val="C00000"/>
                </a:solidFill>
                <a:latin typeface="Segoe UI Semilight" panose="020B0402040204020203" pitchFamily="34" charset="0"/>
                <a:cs typeface="Segoe UI Semilight" panose="020B0402040204020203" pitchFamily="34" charset="0"/>
              </a:rPr>
              <a:t>EXPERTISE</a:t>
            </a:r>
            <a:r>
              <a:rPr lang="fr-FR" sz="1600" dirty="0">
                <a:solidFill>
                  <a:srgbClr val="C00000"/>
                </a:solidFill>
                <a:latin typeface="Segoe UI Semilight" panose="020B0402040204020203" pitchFamily="34" charset="0"/>
                <a:cs typeface="Segoe UI Semilight" panose="020B0402040204020203" pitchFamily="34" charset="0"/>
              </a:rPr>
              <a:t> &lt;</a:t>
            </a:r>
          </a:p>
        </p:txBody>
      </p:sp>
      <p:sp>
        <p:nvSpPr>
          <p:cNvPr id="63" name="ZoneTexte 62"/>
          <p:cNvSpPr txBox="1"/>
          <p:nvPr/>
        </p:nvSpPr>
        <p:spPr>
          <a:xfrm>
            <a:off x="3441108" y="5727806"/>
            <a:ext cx="2138326" cy="400110"/>
          </a:xfrm>
          <a:prstGeom prst="rect">
            <a:avLst/>
          </a:prstGeom>
          <a:solidFill>
            <a:srgbClr val="C00000"/>
          </a:solidFill>
          <a:ln>
            <a:solidFill>
              <a:srgbClr val="C00000"/>
            </a:solidFill>
          </a:ln>
        </p:spPr>
        <p:txBody>
          <a:bodyPr wrap="square" rtlCol="0">
            <a:spAutoFit/>
          </a:bodyPr>
          <a:lstStyle/>
          <a:p>
            <a:pPr algn="ctr"/>
            <a:r>
              <a:rPr lang="fr-FR" sz="2000" b="1" dirty="0">
                <a:solidFill>
                  <a:schemeClr val="bg1"/>
                </a:solidFill>
              </a:rPr>
              <a:t>VOS BÉNÉFICES</a:t>
            </a:r>
          </a:p>
        </p:txBody>
      </p:sp>
      <p:pic>
        <p:nvPicPr>
          <p:cNvPr id="58" name="Image 5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9670" y="4509120"/>
            <a:ext cx="3081768" cy="1917028"/>
          </a:xfrm>
          <a:prstGeom prst="rect">
            <a:avLst/>
          </a:prstGeom>
        </p:spPr>
      </p:pic>
      <p:pic>
        <p:nvPicPr>
          <p:cNvPr id="64" name="Image 63"/>
          <p:cNvPicPr>
            <a:picLocks noChangeAspect="1"/>
          </p:cNvPicPr>
          <p:nvPr/>
        </p:nvPicPr>
        <p:blipFill>
          <a:blip r:embed="rId7">
            <a:duotone>
              <a:prstClr val="black"/>
              <a:schemeClr val="tx2">
                <a:tint val="45000"/>
                <a:satMod val="400000"/>
              </a:schemeClr>
            </a:duotone>
          </a:blip>
          <a:stretch>
            <a:fillRect/>
          </a:stretch>
        </p:blipFill>
        <p:spPr>
          <a:xfrm>
            <a:off x="2760377" y="2556282"/>
            <a:ext cx="1416731" cy="863709"/>
          </a:xfrm>
          <a:prstGeom prst="rect">
            <a:avLst/>
          </a:prstGeom>
        </p:spPr>
      </p:pic>
      <p:pic>
        <p:nvPicPr>
          <p:cNvPr id="65" name="Image 64"/>
          <p:cNvPicPr>
            <a:picLocks noChangeAspect="1"/>
          </p:cNvPicPr>
          <p:nvPr/>
        </p:nvPicPr>
        <p:blipFill>
          <a:blip r:embed="rId8">
            <a:duotone>
              <a:prstClr val="black"/>
              <a:schemeClr val="tx2">
                <a:tint val="45000"/>
                <a:satMod val="400000"/>
              </a:schemeClr>
            </a:duotone>
          </a:blip>
          <a:stretch>
            <a:fillRect/>
          </a:stretch>
        </p:blipFill>
        <p:spPr>
          <a:xfrm>
            <a:off x="2515834" y="3620713"/>
            <a:ext cx="1647516" cy="867442"/>
          </a:xfrm>
          <a:prstGeom prst="rect">
            <a:avLst/>
          </a:prstGeom>
        </p:spPr>
      </p:pic>
      <p:grpSp>
        <p:nvGrpSpPr>
          <p:cNvPr id="66" name="Groupe 65"/>
          <p:cNvGrpSpPr/>
          <p:nvPr/>
        </p:nvGrpSpPr>
        <p:grpSpPr>
          <a:xfrm>
            <a:off x="4161781" y="2561154"/>
            <a:ext cx="4918649" cy="954107"/>
            <a:chOff x="7806755" y="2348355"/>
            <a:chExt cx="2814182" cy="1551119"/>
          </a:xfrm>
        </p:grpSpPr>
        <p:sp>
          <p:nvSpPr>
            <p:cNvPr id="67" name="Rectangle 66"/>
            <p:cNvSpPr/>
            <p:nvPr/>
          </p:nvSpPr>
          <p:spPr>
            <a:xfrm>
              <a:off x="7915094" y="2348355"/>
              <a:ext cx="2705843" cy="1551119"/>
            </a:xfrm>
            <a:prstGeom prst="rect">
              <a:avLst/>
            </a:prstGeom>
          </p:spPr>
          <p:txBody>
            <a:bodyPr wrap="square">
              <a:spAutoFit/>
            </a:bodyPr>
            <a:lstStyle/>
            <a:p>
              <a:pPr algn="just"/>
              <a:r>
                <a:rPr lang="fr-FR" sz="1400" dirty="0">
                  <a:latin typeface="Segoe UI Semilight" panose="020B0402040204020203" pitchFamily="34" charset="0"/>
                  <a:cs typeface="Segoe UI Semilight" panose="020B0402040204020203" pitchFamily="34" charset="0"/>
                </a:rPr>
                <a:t>Vous devenez le </a:t>
              </a:r>
              <a:r>
                <a:rPr lang="fr-FR" sz="1400" b="1" dirty="0">
                  <a:solidFill>
                    <a:srgbClr val="C00000"/>
                  </a:solidFill>
                  <a:latin typeface="Segoe UI Semilight" panose="020B0402040204020203" pitchFamily="34" charset="0"/>
                  <a:cs typeface="Segoe UI Semilight" panose="020B0402040204020203" pitchFamily="34" charset="0"/>
                </a:rPr>
                <a:t>sponsor d’un webinar créé par la rédaction</a:t>
              </a:r>
              <a:r>
                <a:rPr lang="fr-FR" sz="1400" b="1" dirty="0">
                  <a:solidFill>
                    <a:srgbClr val="A00215"/>
                  </a:solidFill>
                  <a:latin typeface="Segoe UI Semilight" panose="020B0402040204020203" pitchFamily="34" charset="0"/>
                  <a:cs typeface="Segoe UI Semilight" panose="020B0402040204020203" pitchFamily="34" charset="0"/>
                </a:rPr>
                <a:t> </a:t>
              </a:r>
              <a:r>
                <a:rPr lang="fr-FR" sz="1400" dirty="0">
                  <a:latin typeface="Segoe UI Semilight" panose="020B0402040204020203" pitchFamily="34" charset="0"/>
                  <a:cs typeface="Segoe UI Semilight" panose="020B0402040204020203" pitchFamily="34" charset="0"/>
                </a:rPr>
                <a:t>d’Emballages Magazine et êtes visible tout au long du dispositif de promotion (avant, pendant et après </a:t>
              </a:r>
            </a:p>
            <a:p>
              <a:pPr algn="just"/>
              <a:r>
                <a:rPr lang="fr-FR" sz="1400" dirty="0">
                  <a:latin typeface="Segoe UI Semilight" panose="020B0402040204020203" pitchFamily="34" charset="0"/>
                  <a:cs typeface="Segoe UI Semilight" panose="020B0402040204020203" pitchFamily="34" charset="0"/>
                </a:rPr>
                <a:t>le live).</a:t>
              </a:r>
            </a:p>
          </p:txBody>
        </p:sp>
        <p:cxnSp>
          <p:nvCxnSpPr>
            <p:cNvPr id="68" name="Connecteur droit 67"/>
            <p:cNvCxnSpPr/>
            <p:nvPr/>
          </p:nvCxnSpPr>
          <p:spPr>
            <a:xfrm>
              <a:off x="7806755" y="2501130"/>
              <a:ext cx="0" cy="86400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69" name="Groupe 68"/>
          <p:cNvGrpSpPr/>
          <p:nvPr/>
        </p:nvGrpSpPr>
        <p:grpSpPr>
          <a:xfrm>
            <a:off x="4161781" y="3685758"/>
            <a:ext cx="4982219" cy="1029247"/>
            <a:chOff x="7472899" y="4531228"/>
            <a:chExt cx="2926880" cy="2060740"/>
          </a:xfrm>
        </p:grpSpPr>
        <p:sp>
          <p:nvSpPr>
            <p:cNvPr id="70" name="Rectangle 69"/>
            <p:cNvSpPr/>
            <p:nvPr/>
          </p:nvSpPr>
          <p:spPr>
            <a:xfrm>
              <a:off x="7583696" y="4531228"/>
              <a:ext cx="2816083" cy="1047581"/>
            </a:xfrm>
            <a:prstGeom prst="rect">
              <a:avLst/>
            </a:prstGeom>
          </p:spPr>
          <p:txBody>
            <a:bodyPr wrap="square">
              <a:spAutoFit/>
            </a:bodyPr>
            <a:lstStyle/>
            <a:p>
              <a:pPr lvl="0" algn="just"/>
              <a:r>
                <a:rPr lang="fr-FR" sz="1400" dirty="0">
                  <a:solidFill>
                    <a:prstClr val="black"/>
                  </a:solidFill>
                  <a:latin typeface="Segoe UI Semilight" panose="020B0402040204020203" pitchFamily="34" charset="0"/>
                  <a:cs typeface="Segoe UI Semilight" panose="020B0402040204020203" pitchFamily="34" charset="0"/>
                </a:rPr>
                <a:t>Vous </a:t>
              </a:r>
              <a:r>
                <a:rPr lang="fr-FR" sz="1400" b="1" dirty="0">
                  <a:solidFill>
                    <a:srgbClr val="C00000"/>
                  </a:solidFill>
                  <a:latin typeface="Segoe UI Semilight" panose="020B0402040204020203" pitchFamily="34" charset="0"/>
                  <a:cs typeface="Segoe UI Semilight" panose="020B0402040204020203" pitchFamily="34" charset="0"/>
                </a:rPr>
                <a:t>créez votre propre webinar </a:t>
              </a:r>
              <a:r>
                <a:rPr lang="fr-FR" sz="1400" dirty="0">
                  <a:solidFill>
                    <a:prstClr val="black"/>
                  </a:solidFill>
                  <a:latin typeface="Segoe UI Semilight" panose="020B0402040204020203" pitchFamily="34" charset="0"/>
                  <a:cs typeface="Segoe UI Semilight" panose="020B0402040204020203" pitchFamily="34" charset="0"/>
                </a:rPr>
                <a:t>et </a:t>
              </a:r>
              <a:r>
                <a:rPr lang="fr-FR" sz="1400" b="1" dirty="0">
                  <a:solidFill>
                    <a:srgbClr val="C00000"/>
                  </a:solidFill>
                  <a:latin typeface="Segoe UI Semilight" panose="020B0402040204020203" pitchFamily="34" charset="0"/>
                  <a:cs typeface="Segoe UI Semilight" panose="020B0402040204020203" pitchFamily="34" charset="0"/>
                </a:rPr>
                <a:t>êtes visible tout au long du dispositif de promotion</a:t>
              </a:r>
              <a:r>
                <a:rPr lang="fr-FR" sz="1400" b="1" dirty="0">
                  <a:solidFill>
                    <a:srgbClr val="A00215"/>
                  </a:solidFill>
                  <a:latin typeface="Segoe UI Semilight" panose="020B0402040204020203" pitchFamily="34" charset="0"/>
                  <a:cs typeface="Segoe UI Semilight" panose="020B0402040204020203" pitchFamily="34" charset="0"/>
                </a:rPr>
                <a:t> </a:t>
              </a:r>
              <a:r>
                <a:rPr lang="fr-FR" sz="1400" dirty="0">
                  <a:solidFill>
                    <a:prstClr val="black"/>
                  </a:solidFill>
                  <a:latin typeface="Segoe UI Semilight" panose="020B0402040204020203" pitchFamily="34" charset="0"/>
                  <a:cs typeface="Segoe UI Semilight" panose="020B0402040204020203" pitchFamily="34" charset="0"/>
                </a:rPr>
                <a:t>(avant, pendant et après le live).</a:t>
              </a:r>
            </a:p>
          </p:txBody>
        </p:sp>
        <p:cxnSp>
          <p:nvCxnSpPr>
            <p:cNvPr id="71" name="Connecteur droit 70"/>
            <p:cNvCxnSpPr/>
            <p:nvPr/>
          </p:nvCxnSpPr>
          <p:spPr>
            <a:xfrm>
              <a:off x="7472899" y="4790004"/>
              <a:ext cx="0" cy="1801964"/>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pic>
        <p:nvPicPr>
          <p:cNvPr id="72" name="Picture 2" descr="https://newsletter.infopro-digital.com/wp-content/uploads/2019/06/Sans-titre-1.png"/>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82217" y="4162192"/>
            <a:ext cx="977432" cy="623195"/>
          </a:xfrm>
          <a:prstGeom prst="rect">
            <a:avLst/>
          </a:prstGeom>
          <a:noFill/>
          <a:extLst>
            <a:ext uri="{909E8E84-426E-40DD-AFC4-6F175D3DCCD1}">
              <a14:hiddenFill xmlns:a14="http://schemas.microsoft.com/office/drawing/2010/main">
                <a:solidFill>
                  <a:srgbClr val="FFFFFF"/>
                </a:solidFill>
              </a14:hiddenFill>
            </a:ext>
          </a:extLst>
        </p:spPr>
      </p:pic>
      <p:sp>
        <p:nvSpPr>
          <p:cNvPr id="73" name="ZoneTexte 72"/>
          <p:cNvSpPr txBox="1"/>
          <p:nvPr/>
        </p:nvSpPr>
        <p:spPr>
          <a:xfrm>
            <a:off x="5283194" y="4262167"/>
            <a:ext cx="3910609" cy="523220"/>
          </a:xfrm>
          <a:prstGeom prst="rect">
            <a:avLst/>
          </a:prstGeom>
          <a:noFill/>
        </p:spPr>
        <p:txBody>
          <a:bodyPr wrap="square" rtlCol="0">
            <a:spAutoFit/>
          </a:bodyPr>
          <a:lstStyle/>
          <a:p>
            <a:r>
              <a:rPr lang="fr-FR" sz="1400" dirty="0"/>
              <a:t>Besoin d’aide pour la création de votre contenu</a:t>
            </a:r>
            <a:r>
              <a:rPr lang="fr-FR" sz="1200" dirty="0"/>
              <a:t> </a:t>
            </a:r>
            <a:r>
              <a:rPr lang="fr-FR" sz="1400" dirty="0"/>
              <a:t>?</a:t>
            </a:r>
          </a:p>
          <a:p>
            <a:r>
              <a:rPr lang="fr-FR" sz="1400" b="1" dirty="0"/>
              <a:t>En option: notre équipe Stories vous accompagne</a:t>
            </a:r>
          </a:p>
        </p:txBody>
      </p:sp>
      <p:sp>
        <p:nvSpPr>
          <p:cNvPr id="74" name="ZoneTexte 73"/>
          <p:cNvSpPr txBox="1"/>
          <p:nvPr/>
        </p:nvSpPr>
        <p:spPr>
          <a:xfrm flipH="1">
            <a:off x="-488289" y="1921645"/>
            <a:ext cx="10120578" cy="400110"/>
          </a:xfrm>
          <a:prstGeom prst="rect">
            <a:avLst/>
          </a:prstGeom>
          <a:noFill/>
        </p:spPr>
        <p:txBody>
          <a:bodyPr wrap="square" rtlCol="0">
            <a:spAutoFit/>
          </a:bodyPr>
          <a:lstStyle/>
          <a:p>
            <a:pPr algn="ctr"/>
            <a:r>
              <a:rPr lang="fr-FR" sz="2000" dirty="0">
                <a:latin typeface="Segoe UI Semilight" panose="020B0402040204020203" pitchFamily="34" charset="0"/>
                <a:cs typeface="Segoe UI Semilight" panose="020B0402040204020203" pitchFamily="34" charset="0"/>
              </a:rPr>
              <a:t>INTERAGISSEZ AVEC VOTRE CŒUR DE CIBLE ET </a:t>
            </a:r>
            <a:r>
              <a:rPr lang="fr-FR" sz="2000" b="1" dirty="0">
                <a:solidFill>
                  <a:srgbClr val="C00000"/>
                </a:solidFill>
                <a:latin typeface="Segoe UI Semilight" panose="020B0402040204020203" pitchFamily="34" charset="0"/>
                <a:cs typeface="Segoe UI Semilight" panose="020B0402040204020203" pitchFamily="34" charset="0"/>
              </a:rPr>
              <a:t>DÉMONTREZ VOTRE EXPERTISE </a:t>
            </a:r>
          </a:p>
        </p:txBody>
      </p:sp>
    </p:spTree>
    <p:extLst>
      <p:ext uri="{BB962C8B-B14F-4D97-AF65-F5344CB8AC3E}">
        <p14:creationId xmlns:p14="http://schemas.microsoft.com/office/powerpoint/2010/main" val="3928504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798" y="5419678"/>
            <a:ext cx="5297322" cy="1015663"/>
          </a:xfrm>
          <a:prstGeom prst="rect">
            <a:avLst/>
          </a:prstGeom>
        </p:spPr>
        <p:txBody>
          <a:bodyPr wrap="square">
            <a:spAutoFit/>
          </a:bodyPr>
          <a:lstStyle/>
          <a:p>
            <a:pPr algn="ctr"/>
            <a:r>
              <a:rPr lang="fr-FR" sz="1400" dirty="0">
                <a:latin typeface="Segoe UI Light" panose="020B0502040204020203" pitchFamily="34" charset="0"/>
                <a:cs typeface="Segoe UI Light" panose="020B0502040204020203" pitchFamily="34" charset="0"/>
              </a:rPr>
              <a:t>Vous êtes visible autour du </a:t>
            </a:r>
            <a:r>
              <a:rPr lang="fr-FR" sz="1400" b="1" dirty="0">
                <a:latin typeface="Segoe UI Light" panose="020B0502040204020203" pitchFamily="34" charset="0"/>
                <a:cs typeface="Segoe UI Light" panose="020B0502040204020203" pitchFamily="34" charset="0"/>
              </a:rPr>
              <a:t>dispositif de promotion </a:t>
            </a:r>
            <a:r>
              <a:rPr lang="fr-FR" sz="1400" dirty="0">
                <a:latin typeface="Segoe UI Light" panose="020B0502040204020203" pitchFamily="34" charset="0"/>
                <a:cs typeface="Segoe UI Light" panose="020B0502040204020203" pitchFamily="34" charset="0"/>
              </a:rPr>
              <a:t>du webinar, </a:t>
            </a:r>
            <a:r>
              <a:rPr lang="fr-FR" sz="1400" b="1" dirty="0">
                <a:latin typeface="Segoe UI Light" panose="020B0502040204020203" pitchFamily="34" charset="0"/>
                <a:cs typeface="Segoe UI Light" panose="020B0502040204020203" pitchFamily="34" charset="0"/>
              </a:rPr>
              <a:t>pendant le Live et le Replay. </a:t>
            </a:r>
          </a:p>
          <a:p>
            <a:pPr algn="ctr"/>
            <a:endParaRPr lang="fr-FR" sz="400" b="1" dirty="0">
              <a:solidFill>
                <a:srgbClr val="E00219"/>
              </a:solidFill>
              <a:latin typeface="Segoe UI Light" panose="020B0502040204020203" pitchFamily="34" charset="0"/>
              <a:cs typeface="Segoe UI Light" panose="020B0502040204020203" pitchFamily="34" charset="0"/>
            </a:endParaRPr>
          </a:p>
          <a:p>
            <a:pPr algn="ctr"/>
            <a:r>
              <a:rPr lang="fr-FR" sz="1400" dirty="0">
                <a:latin typeface="Segoe UI Light" panose="020B0502040204020203" pitchFamily="34" charset="0"/>
                <a:cs typeface="Segoe UI Light" panose="020B0502040204020203" pitchFamily="34" charset="0"/>
              </a:rPr>
              <a:t>À l’issue du webinar, nous vous communiquons la </a:t>
            </a:r>
            <a:r>
              <a:rPr lang="fr-FR" sz="1400" b="1" dirty="0">
                <a:latin typeface="Segoe UI Light" panose="020B0502040204020203" pitchFamily="34" charset="0"/>
                <a:cs typeface="Segoe UI Light" panose="020B0502040204020203" pitchFamily="34" charset="0"/>
              </a:rPr>
              <a:t>liste des participants.</a:t>
            </a:r>
            <a:endParaRPr lang="fr-FR" sz="1400" dirty="0">
              <a:latin typeface="Segoe UI Light" panose="020B0502040204020203" pitchFamily="34" charset="0"/>
              <a:cs typeface="Segoe UI Light" panose="020B0502040204020203" pitchFamily="34" charset="0"/>
            </a:endParaRPr>
          </a:p>
        </p:txBody>
      </p:sp>
      <p:sp>
        <p:nvSpPr>
          <p:cNvPr id="3" name="Rectangle 2"/>
          <p:cNvSpPr/>
          <p:nvPr/>
        </p:nvSpPr>
        <p:spPr>
          <a:xfrm>
            <a:off x="197387" y="2675496"/>
            <a:ext cx="5454733" cy="22018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 name="ZoneTexte 3"/>
          <p:cNvSpPr txBox="1"/>
          <p:nvPr/>
        </p:nvSpPr>
        <p:spPr>
          <a:xfrm>
            <a:off x="251520" y="2743397"/>
            <a:ext cx="5406783" cy="1324978"/>
          </a:xfrm>
          <a:prstGeom prst="rect">
            <a:avLst/>
          </a:prstGeom>
          <a:noFill/>
        </p:spPr>
        <p:txBody>
          <a:bodyPr wrap="square" rtlCol="0">
            <a:spAutoFit/>
          </a:bodyPr>
          <a:lstStyle/>
          <a:p>
            <a:pPr algn="ctr"/>
            <a:r>
              <a:rPr lang="fr-FR" sz="2000" b="1" dirty="0">
                <a:solidFill>
                  <a:srgbClr val="C00000"/>
                </a:solidFill>
                <a:latin typeface="Segoe UI Light" panose="020B0502040204020203" pitchFamily="34" charset="0"/>
                <a:cs typeface="Segoe UI Light" panose="020B0502040204020203" pitchFamily="34" charset="0"/>
              </a:rPr>
              <a:t>WEBINAR BRAND CONTENT</a:t>
            </a:r>
          </a:p>
          <a:p>
            <a:pPr lvl="0" algn="ctr"/>
            <a:endParaRPr lang="fr-FR" sz="800" dirty="0">
              <a:solidFill>
                <a:srgbClr val="AE312B"/>
              </a:solidFill>
              <a:latin typeface="Kiona" panose="00000500000000000000" pitchFamily="2" charset="0"/>
            </a:endParaRPr>
          </a:p>
          <a:p>
            <a:pPr lvl="0" algn="ctr"/>
            <a:r>
              <a:rPr lang="fr-FR" sz="1600" b="1" dirty="0">
                <a:solidFill>
                  <a:prstClr val="black"/>
                </a:solidFill>
                <a:latin typeface="Segoe UI Light" panose="020B0502040204020203" pitchFamily="34" charset="0"/>
                <a:cs typeface="Segoe UI Light" panose="020B0502040204020203" pitchFamily="34" charset="0"/>
              </a:rPr>
              <a:t>NOUS ORGANISONS VOTRE WEBINAR DE A À Z :</a:t>
            </a:r>
          </a:p>
          <a:p>
            <a:pPr lvl="0" algn="ctr"/>
            <a:endParaRPr lang="fr-FR" sz="1400" dirty="0">
              <a:solidFill>
                <a:prstClr val="black"/>
              </a:solidFill>
              <a:effectLst/>
              <a:latin typeface="Segoe UI Light" panose="020B0502040204020203" pitchFamily="34" charset="0"/>
              <a:ea typeface="Times New Roman" panose="02020603050405020304" pitchFamily="18" charset="0"/>
              <a:cs typeface="Segoe UI Light" panose="020B0502040204020203" pitchFamily="34" charset="0"/>
            </a:endParaRPr>
          </a:p>
          <a:p>
            <a:pPr lvl="0" algn="ctr"/>
            <a:endParaRPr lang="fr-FR" sz="1400" dirty="0">
              <a:solidFill>
                <a:prstClr val="black"/>
              </a:solidFill>
              <a:latin typeface="Segoe UI Light" panose="020B0502040204020203" pitchFamily="34" charset="0"/>
              <a:cs typeface="Segoe UI Light" panose="020B0502040204020203" pitchFamily="34" charset="0"/>
            </a:endParaRPr>
          </a:p>
          <a:p>
            <a:pPr algn="ctr"/>
            <a:endParaRPr lang="fr-FR" sz="800" dirty="0">
              <a:solidFill>
                <a:srgbClr val="E00219"/>
              </a:solidFill>
              <a:latin typeface="Segoe UI Light" panose="020B0502040204020203" pitchFamily="34" charset="0"/>
              <a:cs typeface="Segoe UI Light" panose="020B0502040204020203" pitchFamily="34" charset="0"/>
            </a:endParaRPr>
          </a:p>
        </p:txBody>
      </p:sp>
      <p:cxnSp>
        <p:nvCxnSpPr>
          <p:cNvPr id="5" name="Connecteur droit 4"/>
          <p:cNvCxnSpPr/>
          <p:nvPr/>
        </p:nvCxnSpPr>
        <p:spPr>
          <a:xfrm>
            <a:off x="1766496" y="2420196"/>
            <a:ext cx="302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Losange 5"/>
          <p:cNvSpPr/>
          <p:nvPr/>
        </p:nvSpPr>
        <p:spPr>
          <a:xfrm>
            <a:off x="3150474" y="2283870"/>
            <a:ext cx="252000" cy="252000"/>
          </a:xfrm>
          <a:prstGeom prst="diamond">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Losange 6"/>
          <p:cNvSpPr/>
          <p:nvPr/>
        </p:nvSpPr>
        <p:spPr>
          <a:xfrm>
            <a:off x="3150474" y="5044546"/>
            <a:ext cx="252000" cy="252000"/>
          </a:xfrm>
          <a:prstGeom prst="diamond">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cxnSp>
        <p:nvCxnSpPr>
          <p:cNvPr id="8" name="Connecteur droit 7">
            <a:extLst>
              <a:ext uri="{FF2B5EF4-FFF2-40B4-BE49-F238E27FC236}">
                <a16:creationId xmlns:a16="http://schemas.microsoft.com/office/drawing/2014/main" id="{A4093E36-88E2-409C-87F7-AB59B5939D20}"/>
              </a:ext>
            </a:extLst>
          </p:cNvPr>
          <p:cNvCxnSpPr/>
          <p:nvPr/>
        </p:nvCxnSpPr>
        <p:spPr>
          <a:xfrm>
            <a:off x="1890474" y="5183097"/>
            <a:ext cx="3024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13A7C782-F670-4BF9-BF5A-4DEA830353FE}"/>
              </a:ext>
            </a:extLst>
          </p:cNvPr>
          <p:cNvSpPr txBox="1"/>
          <p:nvPr/>
        </p:nvSpPr>
        <p:spPr>
          <a:xfrm>
            <a:off x="251519" y="3592924"/>
            <a:ext cx="3853542" cy="1154162"/>
          </a:xfrm>
          <a:prstGeom prst="rect">
            <a:avLst/>
          </a:prstGeom>
          <a:noFill/>
        </p:spPr>
        <p:txBody>
          <a:bodyPr wrap="square" rtlCol="0">
            <a:spAutoFit/>
          </a:bodyPr>
          <a:lstStyle/>
          <a:p>
            <a:pPr marL="285750" indent="-285750">
              <a:buFont typeface="Arial" panose="020B0604020202020204" pitchFamily="34" charset="0"/>
              <a:buChar char="•"/>
            </a:pPr>
            <a:r>
              <a:rPr lang="fr-FR" sz="1400" b="1" dirty="0">
                <a:latin typeface="Segoe UI Semilight" panose="020B0402040204020203" pitchFamily="34" charset="0"/>
                <a:cs typeface="Segoe UI Semilight" panose="020B0402040204020203" pitchFamily="34" charset="0"/>
              </a:rPr>
              <a:t>Définition des contenus</a:t>
            </a:r>
          </a:p>
          <a:p>
            <a:pPr marL="354013" lvl="1" indent="-176213">
              <a:buFontTx/>
              <a:buChar char="-"/>
            </a:pPr>
            <a:r>
              <a:rPr lang="fr-FR" sz="1100" dirty="0">
                <a:latin typeface="Segoe UI Semilight" panose="020B0402040204020203" pitchFamily="34" charset="0"/>
                <a:cs typeface="Segoe UI Semilight" panose="020B0402040204020203" pitchFamily="34" charset="0"/>
              </a:rPr>
              <a:t>1 call de cadrage éditorial</a:t>
            </a:r>
          </a:p>
          <a:p>
            <a:pPr marL="354013" lvl="1" indent="-176213">
              <a:buFontTx/>
              <a:buChar char="-"/>
            </a:pPr>
            <a:r>
              <a:rPr lang="fr-FR" sz="1100" dirty="0">
                <a:latin typeface="Segoe UI Semilight" panose="020B0402040204020203" pitchFamily="34" charset="0"/>
                <a:cs typeface="Segoe UI Semilight" panose="020B0402040204020203" pitchFamily="34" charset="0"/>
              </a:rPr>
              <a:t>1 itw par intervenant </a:t>
            </a:r>
            <a:r>
              <a:rPr lang="fr-FR" sz="700" dirty="0">
                <a:latin typeface="Segoe UI Semilight" panose="020B0402040204020203" pitchFamily="34" charset="0"/>
                <a:cs typeface="Segoe UI Semilight" panose="020B0402040204020203" pitchFamily="34" charset="0"/>
              </a:rPr>
              <a:t>(4 itw maxi)</a:t>
            </a:r>
          </a:p>
          <a:p>
            <a:pPr marL="354013" lvl="1" indent="-176213">
              <a:buFontTx/>
              <a:buChar char="-"/>
            </a:pPr>
            <a:r>
              <a:rPr lang="fr-FR" sz="1100" dirty="0">
                <a:latin typeface="Segoe UI Semilight" panose="020B0402040204020203" pitchFamily="34" charset="0"/>
                <a:cs typeface="Segoe UI Semilight" panose="020B0402040204020203" pitchFamily="34" charset="0"/>
              </a:rPr>
              <a:t>Rédaction du conducteur</a:t>
            </a:r>
          </a:p>
          <a:p>
            <a:pPr marL="354013" lvl="1" indent="-176213">
              <a:buFontTx/>
              <a:buChar char="-"/>
            </a:pPr>
            <a:r>
              <a:rPr lang="fr-FR" sz="1100" dirty="0">
                <a:latin typeface="Segoe UI Semilight" panose="020B0402040204020203" pitchFamily="34" charset="0"/>
                <a:cs typeface="Segoe UI Semilight" panose="020B0402040204020203" pitchFamily="34" charset="0"/>
              </a:rPr>
              <a:t>Allers-retours sur le conducteur </a:t>
            </a:r>
            <a:r>
              <a:rPr lang="fr-FR" sz="700" dirty="0">
                <a:latin typeface="Segoe UI Semilight" panose="020B0402040204020203" pitchFamily="34" charset="0"/>
                <a:cs typeface="Segoe UI Semilight" panose="020B0402040204020203" pitchFamily="34" charset="0"/>
              </a:rPr>
              <a:t>(3 A/R maxi)</a:t>
            </a:r>
          </a:p>
          <a:p>
            <a:pPr marL="354013" lvl="1" indent="-176213">
              <a:buFontTx/>
              <a:buChar char="-"/>
            </a:pPr>
            <a:r>
              <a:rPr lang="fr-FR" sz="1100" dirty="0">
                <a:latin typeface="Segoe UI Semilight" panose="020B0402040204020203" pitchFamily="34" charset="0"/>
                <a:cs typeface="Segoe UI Semilight" panose="020B0402040204020203" pitchFamily="34" charset="0"/>
              </a:rPr>
              <a:t>1 captation dans un studio TV équipé </a:t>
            </a:r>
            <a:r>
              <a:rPr lang="fr-FR" sz="700" dirty="0">
                <a:latin typeface="Segoe UI Semilight" panose="020B0402040204020203" pitchFamily="34" charset="0"/>
                <a:cs typeface="Segoe UI Semilight" panose="020B0402040204020203" pitchFamily="34" charset="0"/>
              </a:rPr>
              <a:t>(1/2 jour maxi)</a:t>
            </a:r>
            <a:endParaRPr lang="fr-FR" sz="1100" dirty="0">
              <a:latin typeface="Segoe UI Semilight" panose="020B0402040204020203" pitchFamily="34" charset="0"/>
              <a:cs typeface="Segoe UI Semilight" panose="020B0402040204020203" pitchFamily="34" charset="0"/>
            </a:endParaRPr>
          </a:p>
        </p:txBody>
      </p:sp>
      <p:sp>
        <p:nvSpPr>
          <p:cNvPr id="10" name="ZoneTexte 9">
            <a:extLst>
              <a:ext uri="{FF2B5EF4-FFF2-40B4-BE49-F238E27FC236}">
                <a16:creationId xmlns:a16="http://schemas.microsoft.com/office/drawing/2014/main" id="{654D9E41-3BE6-4624-9C56-960FAF2B380D}"/>
              </a:ext>
            </a:extLst>
          </p:cNvPr>
          <p:cNvSpPr txBox="1"/>
          <p:nvPr/>
        </p:nvSpPr>
        <p:spPr>
          <a:xfrm>
            <a:off x="3506967" y="3694223"/>
            <a:ext cx="2567057" cy="984885"/>
          </a:xfrm>
          <a:prstGeom prst="rect">
            <a:avLst/>
          </a:prstGeom>
          <a:noFill/>
        </p:spPr>
        <p:txBody>
          <a:bodyPr wrap="square" rtlCol="0">
            <a:spAutoFit/>
          </a:bodyPr>
          <a:lstStyle/>
          <a:p>
            <a:pPr marL="285750" indent="-285750">
              <a:buFont typeface="Arial" panose="020B0604020202020204" pitchFamily="34" charset="0"/>
              <a:buChar char="•"/>
            </a:pPr>
            <a:r>
              <a:rPr lang="fr-FR" sz="1400" b="1" dirty="0">
                <a:latin typeface="Segoe UI Semilight" panose="020B0402040204020203" pitchFamily="34" charset="0"/>
                <a:cs typeface="Segoe UI Semilight" panose="020B0402040204020203" pitchFamily="34" charset="0"/>
              </a:rPr>
              <a:t>Animation</a:t>
            </a:r>
          </a:p>
          <a:p>
            <a:pPr marL="285750" indent="-285750">
              <a:buFont typeface="Arial" panose="020B0604020202020204" pitchFamily="34" charset="0"/>
              <a:buChar char="•"/>
            </a:pPr>
            <a:endParaRPr lang="fr-FR" sz="700" b="1" dirty="0">
              <a:latin typeface="Segoe UI Semilight" panose="020B0402040204020203" pitchFamily="34" charset="0"/>
              <a:cs typeface="Segoe UI Semilight" panose="020B0402040204020203" pitchFamily="34" charset="0"/>
            </a:endParaRPr>
          </a:p>
          <a:p>
            <a:pPr marL="285750" indent="-285750">
              <a:buFont typeface="Arial" panose="020B0604020202020204" pitchFamily="34" charset="0"/>
              <a:buChar char="•"/>
            </a:pPr>
            <a:r>
              <a:rPr lang="fr-FR" sz="1400" b="1" dirty="0">
                <a:latin typeface="Segoe UI Semilight" panose="020B0402040204020203" pitchFamily="34" charset="0"/>
                <a:cs typeface="Segoe UI Semilight" panose="020B0402040204020203" pitchFamily="34" charset="0"/>
              </a:rPr>
              <a:t>Assistance technique</a:t>
            </a:r>
          </a:p>
          <a:p>
            <a:pPr marL="285750" indent="-285750">
              <a:buFont typeface="Arial" panose="020B0604020202020204" pitchFamily="34" charset="0"/>
              <a:buChar char="•"/>
            </a:pPr>
            <a:endParaRPr lang="fr-FR" sz="700" b="1" dirty="0">
              <a:latin typeface="Segoe UI Semilight" panose="020B0402040204020203" pitchFamily="34" charset="0"/>
              <a:cs typeface="Segoe UI Semilight" panose="020B0402040204020203" pitchFamily="34" charset="0"/>
            </a:endParaRPr>
          </a:p>
          <a:p>
            <a:pPr marL="285750" indent="-285750">
              <a:buFont typeface="Arial" panose="020B0604020202020204" pitchFamily="34" charset="0"/>
              <a:buChar char="•"/>
            </a:pPr>
            <a:r>
              <a:rPr lang="fr-FR" sz="1400" b="1" dirty="0">
                <a:latin typeface="Segoe UI Semilight" panose="020B0402040204020203" pitchFamily="34" charset="0"/>
                <a:cs typeface="Segoe UI Semilight" panose="020B0402040204020203" pitchFamily="34" charset="0"/>
              </a:rPr>
              <a:t>Promotion …</a:t>
            </a:r>
          </a:p>
        </p:txBody>
      </p:sp>
      <p:pic>
        <p:nvPicPr>
          <p:cNvPr id="11" name="Image 10"/>
          <p:cNvPicPr>
            <a:picLocks noChangeAspect="1"/>
          </p:cNvPicPr>
          <p:nvPr/>
        </p:nvPicPr>
        <p:blipFill rotWithShape="1">
          <a:blip r:embed="rId2" cstate="screen">
            <a:extLst>
              <a:ext uri="{28A0092B-C50C-407E-A947-70E740481C1C}">
                <a14:useLocalDpi xmlns:a14="http://schemas.microsoft.com/office/drawing/2010/main"/>
              </a:ext>
            </a:extLst>
          </a:blip>
          <a:srcRect r="-180" b="-169"/>
          <a:stretch/>
        </p:blipFill>
        <p:spPr>
          <a:xfrm>
            <a:off x="5868144" y="2708920"/>
            <a:ext cx="3105207" cy="3347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ZoneTexte 11"/>
          <p:cNvSpPr txBox="1"/>
          <p:nvPr/>
        </p:nvSpPr>
        <p:spPr>
          <a:xfrm>
            <a:off x="159910" y="995205"/>
            <a:ext cx="5757109" cy="461665"/>
          </a:xfrm>
          <a:prstGeom prst="rect">
            <a:avLst/>
          </a:prstGeom>
          <a:noFill/>
        </p:spPr>
        <p:txBody>
          <a:bodyPr wrap="square" rtlCol="0">
            <a:spAutoFit/>
          </a:bodyPr>
          <a:lstStyle/>
          <a:p>
            <a:r>
              <a:rPr lang="fr-FR" sz="2400" dirty="0">
                <a:solidFill>
                  <a:schemeClr val="bg1"/>
                </a:solidFill>
                <a:latin typeface="Arial" panose="020B0604020202020204" pitchFamily="34" charset="0"/>
                <a:cs typeface="Arial" panose="020B0604020202020204" pitchFamily="34" charset="0"/>
              </a:rPr>
              <a:t>Le </a:t>
            </a:r>
            <a:r>
              <a:rPr lang="fr-FR" sz="2400" dirty="0" err="1">
                <a:solidFill>
                  <a:schemeClr val="bg1"/>
                </a:solidFill>
                <a:latin typeface="Arial" panose="020B0604020202020204" pitchFamily="34" charset="0"/>
                <a:cs typeface="Arial" panose="020B0604020202020204" pitchFamily="34" charset="0"/>
              </a:rPr>
              <a:t>webinar</a:t>
            </a:r>
            <a:r>
              <a:rPr lang="fr-FR" sz="2400" dirty="0">
                <a:solidFill>
                  <a:schemeClr val="bg1"/>
                </a:solidFill>
                <a:latin typeface="Arial" panose="020B0604020202020204" pitchFamily="34" charset="0"/>
                <a:cs typeface="Arial" panose="020B0604020202020204" pitchFamily="34" charset="0"/>
              </a:rPr>
              <a:t> brand content</a:t>
            </a:r>
            <a:endParaRPr lang="en-GB" sz="2400" dirty="0">
              <a:solidFill>
                <a:schemeClr val="bg1"/>
              </a:solidFill>
              <a:latin typeface="Arial" panose="020B0604020202020204" pitchFamily="34" charset="0"/>
              <a:cs typeface="Arial" panose="020B0604020202020204" pitchFamily="34" charset="0"/>
            </a:endParaRPr>
          </a:p>
        </p:txBody>
      </p:sp>
      <p:pic>
        <p:nvPicPr>
          <p:cNvPr id="13" name="Picture 2" descr="Carton Ondulé de Franc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394" y="261599"/>
            <a:ext cx="2880320" cy="775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260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159910" y="995205"/>
            <a:ext cx="5757109" cy="461665"/>
          </a:xfrm>
          <a:prstGeom prst="rect">
            <a:avLst/>
          </a:prstGeom>
          <a:noFill/>
        </p:spPr>
        <p:txBody>
          <a:bodyPr wrap="square" rtlCol="0">
            <a:spAutoFit/>
          </a:bodyPr>
          <a:lstStyle/>
          <a:p>
            <a:r>
              <a:rPr lang="fr-FR" sz="2400" dirty="0">
                <a:solidFill>
                  <a:schemeClr val="bg1"/>
                </a:solidFill>
                <a:latin typeface="Arial" panose="020B0604020202020204" pitchFamily="34" charset="0"/>
                <a:cs typeface="Arial" panose="020B0604020202020204" pitchFamily="34" charset="0"/>
              </a:rPr>
              <a:t>Le plan de promotion du </a:t>
            </a:r>
            <a:r>
              <a:rPr lang="fr-FR" sz="2400" dirty="0" err="1">
                <a:solidFill>
                  <a:schemeClr val="bg1"/>
                </a:solidFill>
                <a:latin typeface="Arial" panose="020B0604020202020204" pitchFamily="34" charset="0"/>
                <a:cs typeface="Arial" panose="020B0604020202020204" pitchFamily="34" charset="0"/>
              </a:rPr>
              <a:t>webinar</a:t>
            </a:r>
            <a:endParaRPr lang="fr-FR" sz="2400" dirty="0">
              <a:solidFill>
                <a:schemeClr val="bg1"/>
              </a:solidFill>
              <a:latin typeface="Arial" panose="020B0604020202020204" pitchFamily="34" charset="0"/>
              <a:cs typeface="Arial" panose="020B0604020202020204" pitchFamily="34" charset="0"/>
            </a:endParaRPr>
          </a:p>
        </p:txBody>
      </p:sp>
      <p:pic>
        <p:nvPicPr>
          <p:cNvPr id="13" name="Picture 2" descr="Carton Ondulé de Fran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94" y="261599"/>
            <a:ext cx="2880320" cy="775949"/>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3593714" y="1931698"/>
            <a:ext cx="971163" cy="338554"/>
          </a:xfrm>
          <a:prstGeom prst="rect">
            <a:avLst/>
          </a:prstGeom>
          <a:noFill/>
        </p:spPr>
        <p:txBody>
          <a:bodyPr wrap="none" rtlCol="0">
            <a:spAutoFit/>
          </a:bodyPr>
          <a:lstStyle/>
          <a:p>
            <a:r>
              <a:rPr lang="fr-FR" sz="1600" dirty="0">
                <a:solidFill>
                  <a:srgbClr val="C00000"/>
                </a:solidFill>
                <a:latin typeface="Segoe UI Semibold" panose="020B0702040204020203" pitchFamily="34" charset="0"/>
                <a:cs typeface="Segoe UI Semibold" panose="020B0702040204020203" pitchFamily="34" charset="0"/>
              </a:rPr>
              <a:t>DISPLAY</a:t>
            </a:r>
          </a:p>
        </p:txBody>
      </p:sp>
      <p:sp>
        <p:nvSpPr>
          <p:cNvPr id="16" name="ZoneTexte 15"/>
          <p:cNvSpPr txBox="1"/>
          <p:nvPr/>
        </p:nvSpPr>
        <p:spPr>
          <a:xfrm>
            <a:off x="3593714" y="2225497"/>
            <a:ext cx="5487726" cy="307777"/>
          </a:xfrm>
          <a:prstGeom prst="rect">
            <a:avLst/>
          </a:prstGeom>
          <a:noFill/>
        </p:spPr>
        <p:txBody>
          <a:bodyPr wrap="square" rtlCol="0">
            <a:spAutoFit/>
          </a:bodyPr>
          <a:lstStyle/>
          <a:p>
            <a:r>
              <a:rPr lang="fr-FR" sz="1400" dirty="0">
                <a:latin typeface="Segoe UI Semilight" panose="020B0402040204020203" pitchFamily="34" charset="0"/>
                <a:cs typeface="Segoe UI Semilight" panose="020B0402040204020203" pitchFamily="34" charset="0"/>
              </a:rPr>
              <a:t>Pavé et arche sur emballagesmagazine.com</a:t>
            </a:r>
          </a:p>
        </p:txBody>
      </p:sp>
      <p:sp>
        <p:nvSpPr>
          <p:cNvPr id="17" name="ZoneTexte 16"/>
          <p:cNvSpPr txBox="1"/>
          <p:nvPr/>
        </p:nvSpPr>
        <p:spPr>
          <a:xfrm>
            <a:off x="4226046" y="3915086"/>
            <a:ext cx="2299027" cy="338554"/>
          </a:xfrm>
          <a:prstGeom prst="rect">
            <a:avLst/>
          </a:prstGeom>
          <a:noFill/>
        </p:spPr>
        <p:txBody>
          <a:bodyPr wrap="none" rtlCol="0">
            <a:spAutoFit/>
          </a:bodyPr>
          <a:lstStyle/>
          <a:p>
            <a:r>
              <a:rPr lang="fr-FR" sz="1600" dirty="0">
                <a:solidFill>
                  <a:srgbClr val="C00000"/>
                </a:solidFill>
                <a:latin typeface="Segoe UI Semibold" panose="020B0702040204020203" pitchFamily="34" charset="0"/>
                <a:cs typeface="Segoe UI Semibold" panose="020B0702040204020203" pitchFamily="34" charset="0"/>
              </a:rPr>
              <a:t>PRÉSENCE SUR LE SITE</a:t>
            </a:r>
          </a:p>
        </p:txBody>
      </p:sp>
      <p:sp>
        <p:nvSpPr>
          <p:cNvPr id="18" name="ZoneTexte 17"/>
          <p:cNvSpPr txBox="1"/>
          <p:nvPr/>
        </p:nvSpPr>
        <p:spPr>
          <a:xfrm>
            <a:off x="4234011" y="4206727"/>
            <a:ext cx="4909989" cy="738664"/>
          </a:xfrm>
          <a:prstGeom prst="rect">
            <a:avLst/>
          </a:prstGeom>
          <a:noFill/>
        </p:spPr>
        <p:txBody>
          <a:bodyPr wrap="square" rtlCol="0">
            <a:spAutoFit/>
          </a:bodyPr>
          <a:lstStyle/>
          <a:p>
            <a:r>
              <a:rPr lang="fr-FR" sz="1400" b="0" u="none" strike="noStrike" baseline="0" dirty="0">
                <a:solidFill>
                  <a:srgbClr val="000000"/>
                </a:solidFill>
                <a:latin typeface="Segoe UI Semilight" panose="020B0402040204020203" pitchFamily="34" charset="0"/>
                <a:cs typeface="Segoe UI Semilight" panose="020B0402040204020203" pitchFamily="34" charset="0"/>
              </a:rPr>
              <a:t>Nous vous offrons une </a:t>
            </a:r>
            <a:r>
              <a:rPr lang="fr-FR" sz="1400" b="0" u="none" strike="noStrike" baseline="0" dirty="0">
                <a:latin typeface="Segoe UI Semilight" panose="020B0402040204020203" pitchFamily="34" charset="0"/>
                <a:cs typeface="Segoe UI Semilight" panose="020B0402040204020203" pitchFamily="34" charset="0"/>
              </a:rPr>
              <a:t>visibilité optimisée via un article publié sur le site </a:t>
            </a:r>
            <a:r>
              <a:rPr lang="fr-FR" sz="1400" dirty="0">
                <a:latin typeface="Segoe UI Semilight" panose="020B0402040204020203" pitchFamily="34" charset="0"/>
                <a:cs typeface="Segoe UI Semilight" panose="020B0402040204020203" pitchFamily="34" charset="0"/>
              </a:rPr>
              <a:t>emballagesmagazine</a:t>
            </a:r>
            <a:r>
              <a:rPr lang="fr-FR" sz="1400" b="0" u="none" strike="noStrike" baseline="0" dirty="0">
                <a:latin typeface="Segoe UI Semilight" panose="020B0402040204020203" pitchFamily="34" charset="0"/>
                <a:cs typeface="Segoe UI Semilight" panose="020B0402040204020203" pitchFamily="34" charset="0"/>
              </a:rPr>
              <a:t>.com contenant </a:t>
            </a:r>
            <a:r>
              <a:rPr lang="fr-FR" sz="1400" b="0" u="none" strike="noStrike" baseline="0" dirty="0">
                <a:solidFill>
                  <a:srgbClr val="000000"/>
                </a:solidFill>
                <a:latin typeface="Segoe UI Semilight" panose="020B0402040204020203" pitchFamily="34" charset="0"/>
                <a:cs typeface="Segoe UI Semilight" panose="020B0402040204020203" pitchFamily="34" charset="0"/>
              </a:rPr>
              <a:t>une redirection vers la chaîne dédiée de </a:t>
            </a:r>
            <a:r>
              <a:rPr lang="fr-FR" sz="1400" b="0" u="none" strike="noStrike" baseline="0" dirty="0" err="1">
                <a:solidFill>
                  <a:srgbClr val="000000"/>
                </a:solidFill>
                <a:latin typeface="Segoe UI Semilight" panose="020B0402040204020203" pitchFamily="34" charset="0"/>
                <a:cs typeface="Segoe UI Semilight" panose="020B0402040204020203" pitchFamily="34" charset="0"/>
              </a:rPr>
              <a:t>webikeo</a:t>
            </a:r>
            <a:r>
              <a:rPr lang="fr-FR" sz="1400" b="0" u="none" strike="noStrike" baseline="0" dirty="0">
                <a:solidFill>
                  <a:srgbClr val="000000"/>
                </a:solidFill>
                <a:latin typeface="Segoe UI Semilight" panose="020B0402040204020203" pitchFamily="34" charset="0"/>
                <a:cs typeface="Segoe UI Semilight" panose="020B0402040204020203" pitchFamily="34" charset="0"/>
              </a:rPr>
              <a:t>. </a:t>
            </a:r>
            <a:endParaRPr lang="fr-FR" sz="1200" dirty="0">
              <a:latin typeface="Segoe UI Semilight" panose="020B0402040204020203" pitchFamily="34" charset="0"/>
              <a:cs typeface="Segoe UI Semilight" panose="020B0402040204020203" pitchFamily="34" charset="0"/>
            </a:endParaRPr>
          </a:p>
        </p:txBody>
      </p:sp>
      <p:sp>
        <p:nvSpPr>
          <p:cNvPr id="19" name="ZoneTexte 18"/>
          <p:cNvSpPr txBox="1"/>
          <p:nvPr/>
        </p:nvSpPr>
        <p:spPr>
          <a:xfrm>
            <a:off x="4226046" y="2921034"/>
            <a:ext cx="1609608" cy="338554"/>
          </a:xfrm>
          <a:prstGeom prst="rect">
            <a:avLst/>
          </a:prstGeom>
          <a:noFill/>
        </p:spPr>
        <p:txBody>
          <a:bodyPr wrap="none" rtlCol="0">
            <a:spAutoFit/>
          </a:bodyPr>
          <a:lstStyle/>
          <a:p>
            <a:r>
              <a:rPr lang="fr-FR" sz="1600" dirty="0">
                <a:solidFill>
                  <a:srgbClr val="C00000"/>
                </a:solidFill>
                <a:latin typeface="Segoe UI Semibold" panose="020B0702040204020203" pitchFamily="34" charset="0"/>
                <a:cs typeface="Segoe UI Semibold" panose="020B0702040204020203" pitchFamily="34" charset="0"/>
              </a:rPr>
              <a:t>NATIVE INFEED</a:t>
            </a:r>
          </a:p>
        </p:txBody>
      </p:sp>
      <p:sp>
        <p:nvSpPr>
          <p:cNvPr id="20" name="ZoneTexte 19"/>
          <p:cNvSpPr txBox="1"/>
          <p:nvPr/>
        </p:nvSpPr>
        <p:spPr>
          <a:xfrm>
            <a:off x="4219638" y="3208022"/>
            <a:ext cx="5738277" cy="307777"/>
          </a:xfrm>
          <a:prstGeom prst="rect">
            <a:avLst/>
          </a:prstGeom>
          <a:noFill/>
        </p:spPr>
        <p:txBody>
          <a:bodyPr wrap="square" rtlCol="0">
            <a:spAutoFit/>
          </a:bodyPr>
          <a:lstStyle/>
          <a:p>
            <a:r>
              <a:rPr lang="fr-FR" sz="1400" dirty="0">
                <a:latin typeface="Segoe UI Semilight" panose="020B0402040204020203" pitchFamily="34" charset="0"/>
                <a:cs typeface="Segoe UI Semilight" panose="020B0402040204020203" pitchFamily="34" charset="0"/>
              </a:rPr>
              <a:t>1 native </a:t>
            </a:r>
            <a:r>
              <a:rPr lang="fr-FR" sz="1400" dirty="0" err="1">
                <a:latin typeface="Segoe UI Semilight" panose="020B0402040204020203" pitchFamily="34" charset="0"/>
                <a:cs typeface="Segoe UI Semilight" panose="020B0402040204020203" pitchFamily="34" charset="0"/>
              </a:rPr>
              <a:t>infeed</a:t>
            </a:r>
            <a:r>
              <a:rPr lang="fr-FR" sz="1400" dirty="0">
                <a:latin typeface="Segoe UI Semilight" panose="020B0402040204020203" pitchFamily="34" charset="0"/>
                <a:cs typeface="Segoe UI Semilight" panose="020B0402040204020203" pitchFamily="34" charset="0"/>
              </a:rPr>
              <a:t> avant le live pour annoncer l’événement</a:t>
            </a:r>
          </a:p>
        </p:txBody>
      </p:sp>
      <p:sp>
        <p:nvSpPr>
          <p:cNvPr id="21" name="ZoneTexte 20"/>
          <p:cNvSpPr txBox="1"/>
          <p:nvPr/>
        </p:nvSpPr>
        <p:spPr>
          <a:xfrm>
            <a:off x="3780866" y="5121858"/>
            <a:ext cx="2083647" cy="338554"/>
          </a:xfrm>
          <a:prstGeom prst="rect">
            <a:avLst/>
          </a:prstGeom>
          <a:noFill/>
        </p:spPr>
        <p:txBody>
          <a:bodyPr wrap="none" rtlCol="0">
            <a:spAutoFit/>
          </a:bodyPr>
          <a:lstStyle/>
          <a:p>
            <a:r>
              <a:rPr lang="fr-FR" sz="1600" dirty="0">
                <a:solidFill>
                  <a:srgbClr val="C00000"/>
                </a:solidFill>
                <a:latin typeface="Segoe UI Semibold" panose="020B0702040204020203" pitchFamily="34" charset="0"/>
                <a:cs typeface="Segoe UI Semibold" panose="020B0702040204020203" pitchFamily="34" charset="0"/>
              </a:rPr>
              <a:t>MARKETING DIRECT</a:t>
            </a:r>
          </a:p>
        </p:txBody>
      </p:sp>
      <p:sp>
        <p:nvSpPr>
          <p:cNvPr id="22" name="Rectangle 21"/>
          <p:cNvSpPr/>
          <p:nvPr/>
        </p:nvSpPr>
        <p:spPr>
          <a:xfrm>
            <a:off x="3781879" y="5387301"/>
            <a:ext cx="5362121" cy="738664"/>
          </a:xfrm>
          <a:prstGeom prst="rect">
            <a:avLst/>
          </a:prstGeom>
        </p:spPr>
        <p:txBody>
          <a:bodyPr wrap="square">
            <a:spAutoFit/>
          </a:bodyPr>
          <a:lstStyle/>
          <a:p>
            <a:r>
              <a:rPr lang="fr-FR" sz="1400" b="1" dirty="0">
                <a:latin typeface="Segoe UI Semilight" panose="020B0402040204020203" pitchFamily="34" charset="0"/>
                <a:cs typeface="Segoe UI Semilight" panose="020B0402040204020203" pitchFamily="34" charset="0"/>
              </a:rPr>
              <a:t>Recrutement</a:t>
            </a:r>
            <a:r>
              <a:rPr lang="fr-FR" sz="1400" dirty="0">
                <a:latin typeface="Segoe UI Semilight" panose="020B0402040204020203" pitchFamily="34" charset="0"/>
                <a:cs typeface="Segoe UI Semilight" panose="020B0402040204020203" pitchFamily="34" charset="0"/>
              </a:rPr>
              <a:t> : 2 emailings sur l’audience visée + relances automatiques participants : 3 emailings avant l’événement  </a:t>
            </a:r>
          </a:p>
          <a:p>
            <a:r>
              <a:rPr lang="fr-FR" sz="1400" b="1" dirty="0">
                <a:latin typeface="Segoe UI Semilight" panose="020B0402040204020203" pitchFamily="34" charset="0"/>
                <a:cs typeface="Segoe UI Semilight" panose="020B0402040204020203" pitchFamily="34" charset="0"/>
              </a:rPr>
              <a:t>Replay</a:t>
            </a:r>
            <a:r>
              <a:rPr lang="fr-FR" sz="1400" dirty="0">
                <a:latin typeface="Segoe UI Semilight" panose="020B0402040204020203" pitchFamily="34" charset="0"/>
                <a:cs typeface="Segoe UI Semilight" panose="020B0402040204020203" pitchFamily="34" charset="0"/>
              </a:rPr>
              <a:t> : 2 emailings aux inscrits n’ayant pas participé</a:t>
            </a:r>
          </a:p>
        </p:txBody>
      </p:sp>
      <p:sp>
        <p:nvSpPr>
          <p:cNvPr id="23" name="Pentagone 22"/>
          <p:cNvSpPr/>
          <p:nvPr/>
        </p:nvSpPr>
        <p:spPr>
          <a:xfrm>
            <a:off x="0" y="1771153"/>
            <a:ext cx="3710304" cy="4460053"/>
          </a:xfrm>
          <a:prstGeom prst="homePlate">
            <a:avLst>
              <a:gd name="adj" fmla="val 28505"/>
            </a:avLst>
          </a:prstGeom>
          <a:blipFill dpi="0" rotWithShape="1">
            <a:blip r:embed="rId4"/>
            <a:srcRect/>
            <a:stretch>
              <a:fillRect l="-36000" t="-1000" r="-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4" name="Rectangle 23"/>
          <p:cNvSpPr/>
          <p:nvPr/>
        </p:nvSpPr>
        <p:spPr>
          <a:xfrm>
            <a:off x="788981" y="6351635"/>
            <a:ext cx="7792481" cy="461665"/>
          </a:xfrm>
          <a:prstGeom prst="rect">
            <a:avLst/>
          </a:prstGeom>
        </p:spPr>
        <p:txBody>
          <a:bodyPr wrap="square">
            <a:spAutoFit/>
          </a:bodyPr>
          <a:lstStyle/>
          <a:p>
            <a:r>
              <a:rPr lang="fr-FR" sz="1200" b="1" dirty="0">
                <a:latin typeface="Segoe UI Semilight" panose="020B0402040204020203" pitchFamily="34" charset="0"/>
                <a:cs typeface="Segoe UI Semilight" panose="020B0402040204020203" pitchFamily="34" charset="0"/>
              </a:rPr>
              <a:t>Nous vous fournissons pavé, bannière et emailing </a:t>
            </a:r>
            <a:r>
              <a:rPr lang="fr-FR" sz="1200" dirty="0">
                <a:latin typeface="Segoe UI Semilight" panose="020B0402040204020203" pitchFamily="34" charset="0"/>
                <a:cs typeface="Segoe UI Semilight" panose="020B0402040204020203" pitchFamily="34" charset="0"/>
              </a:rPr>
              <a:t>pour communiquer auprès de vos clients et prospects sur votre site web et vos bases de données</a:t>
            </a:r>
          </a:p>
        </p:txBody>
      </p:sp>
      <p:sp>
        <p:nvSpPr>
          <p:cNvPr id="25" name="Pentagone 24"/>
          <p:cNvSpPr/>
          <p:nvPr/>
        </p:nvSpPr>
        <p:spPr>
          <a:xfrm>
            <a:off x="0" y="1771154"/>
            <a:ext cx="3891360" cy="4460052"/>
          </a:xfrm>
          <a:prstGeom prst="homePlate">
            <a:avLst>
              <a:gd name="adj" fmla="val 28325"/>
            </a:avLst>
          </a:prstGeom>
          <a:gradFill flip="none" rotWithShape="1">
            <a:gsLst>
              <a:gs pos="33000">
                <a:srgbClr val="131313">
                  <a:alpha val="25000"/>
                </a:srgbClr>
              </a:gs>
              <a:gs pos="3000">
                <a:srgbClr val="C00000"/>
              </a:gs>
              <a:gs pos="65000">
                <a:srgbClr val="0A0A0A">
                  <a:alpha val="70000"/>
                </a:srgbClr>
              </a:gs>
              <a:gs pos="100000">
                <a:schemeClr val="tx1">
                  <a:alpha val="84000"/>
                </a:schemeClr>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6" name="Rectangle 25"/>
          <p:cNvSpPr/>
          <p:nvPr/>
        </p:nvSpPr>
        <p:spPr>
          <a:xfrm>
            <a:off x="3059832" y="1852698"/>
            <a:ext cx="441146" cy="646331"/>
          </a:xfrm>
          <a:prstGeom prst="rect">
            <a:avLst/>
          </a:prstGeom>
          <a:ln>
            <a:noFill/>
          </a:ln>
        </p:spPr>
        <p:txBody>
          <a:bodyPr wrap="none">
            <a:spAutoFit/>
          </a:bodyPr>
          <a:lstStyle/>
          <a:p>
            <a:r>
              <a:rPr lang="fr-FR" sz="3600" b="1" dirty="0">
                <a:solidFill>
                  <a:srgbClr val="C00000"/>
                </a:solidFill>
                <a:latin typeface="Myriad Pro" panose="020B0503030403020204" pitchFamily="34" charset="0"/>
                <a:cs typeface="Segoe UI Semilight" panose="020B0402040204020203" pitchFamily="34" charset="0"/>
              </a:rPr>
              <a:t>1</a:t>
            </a:r>
            <a:endParaRPr lang="fr-FR" sz="3600" dirty="0">
              <a:solidFill>
                <a:srgbClr val="C00000"/>
              </a:solidFill>
              <a:latin typeface="Myriad Pro" panose="020B0503030403020204" pitchFamily="34" charset="0"/>
              <a:cs typeface="Segoe UI Semilight" panose="020B0402040204020203" pitchFamily="34" charset="0"/>
            </a:endParaRPr>
          </a:p>
        </p:txBody>
      </p:sp>
      <p:cxnSp>
        <p:nvCxnSpPr>
          <p:cNvPr id="27" name="Connecteur droit 26"/>
          <p:cNvCxnSpPr/>
          <p:nvPr/>
        </p:nvCxnSpPr>
        <p:spPr>
          <a:xfrm flipH="1">
            <a:off x="3509737" y="1911866"/>
            <a:ext cx="7089" cy="6530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729971" y="2838690"/>
            <a:ext cx="441146" cy="646331"/>
          </a:xfrm>
          <a:prstGeom prst="rect">
            <a:avLst/>
          </a:prstGeom>
          <a:ln>
            <a:noFill/>
          </a:ln>
        </p:spPr>
        <p:txBody>
          <a:bodyPr wrap="none">
            <a:spAutoFit/>
          </a:bodyPr>
          <a:lstStyle/>
          <a:p>
            <a:r>
              <a:rPr lang="fr-FR" sz="3600" b="1" dirty="0">
                <a:solidFill>
                  <a:srgbClr val="C00000"/>
                </a:solidFill>
                <a:latin typeface="Myriad Pro" panose="020B0503030403020204" pitchFamily="34" charset="0"/>
                <a:cs typeface="Segoe UI Semilight" panose="020B0402040204020203" pitchFamily="34" charset="0"/>
              </a:rPr>
              <a:t>2</a:t>
            </a:r>
            <a:endParaRPr lang="fr-FR" sz="3600" dirty="0">
              <a:solidFill>
                <a:srgbClr val="C00000"/>
              </a:solidFill>
              <a:latin typeface="Myriad Pro" panose="020B0503030403020204" pitchFamily="34" charset="0"/>
              <a:cs typeface="Segoe UI Semilight" panose="020B0402040204020203" pitchFamily="34" charset="0"/>
            </a:endParaRPr>
          </a:p>
        </p:txBody>
      </p:sp>
      <p:cxnSp>
        <p:nvCxnSpPr>
          <p:cNvPr id="29" name="Connecteur droit 28"/>
          <p:cNvCxnSpPr/>
          <p:nvPr/>
        </p:nvCxnSpPr>
        <p:spPr>
          <a:xfrm flipH="1">
            <a:off x="4179876" y="2897858"/>
            <a:ext cx="7089" cy="6530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709876" y="4114630"/>
            <a:ext cx="441146" cy="646331"/>
          </a:xfrm>
          <a:prstGeom prst="rect">
            <a:avLst/>
          </a:prstGeom>
          <a:ln>
            <a:noFill/>
          </a:ln>
        </p:spPr>
        <p:txBody>
          <a:bodyPr wrap="none">
            <a:spAutoFit/>
          </a:bodyPr>
          <a:lstStyle/>
          <a:p>
            <a:r>
              <a:rPr lang="fr-FR" sz="3600" b="1" dirty="0">
                <a:solidFill>
                  <a:srgbClr val="C00000"/>
                </a:solidFill>
                <a:latin typeface="Myriad Pro" panose="020B0503030403020204" pitchFamily="34" charset="0"/>
                <a:cs typeface="Segoe UI Semilight" panose="020B0402040204020203" pitchFamily="34" charset="0"/>
              </a:rPr>
              <a:t>3</a:t>
            </a:r>
            <a:endParaRPr lang="fr-FR" sz="3600" dirty="0">
              <a:solidFill>
                <a:srgbClr val="C00000"/>
              </a:solidFill>
              <a:latin typeface="Myriad Pro" panose="020B0503030403020204" pitchFamily="34" charset="0"/>
              <a:cs typeface="Segoe UI Semilight" panose="020B0402040204020203" pitchFamily="34" charset="0"/>
            </a:endParaRPr>
          </a:p>
        </p:txBody>
      </p:sp>
      <p:cxnSp>
        <p:nvCxnSpPr>
          <p:cNvPr id="31" name="Connecteur droit 30"/>
          <p:cNvCxnSpPr/>
          <p:nvPr/>
        </p:nvCxnSpPr>
        <p:spPr>
          <a:xfrm flipH="1">
            <a:off x="4159781" y="4173798"/>
            <a:ext cx="7089" cy="6530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262898" y="5284418"/>
            <a:ext cx="441146" cy="646331"/>
          </a:xfrm>
          <a:prstGeom prst="rect">
            <a:avLst/>
          </a:prstGeom>
          <a:ln>
            <a:noFill/>
          </a:ln>
        </p:spPr>
        <p:txBody>
          <a:bodyPr wrap="none">
            <a:spAutoFit/>
          </a:bodyPr>
          <a:lstStyle/>
          <a:p>
            <a:r>
              <a:rPr lang="fr-FR" sz="3600" b="1" dirty="0">
                <a:solidFill>
                  <a:srgbClr val="C00000"/>
                </a:solidFill>
                <a:latin typeface="Myriad Pro" panose="020B0503030403020204" pitchFamily="34" charset="0"/>
                <a:cs typeface="Segoe UI Semilight" panose="020B0402040204020203" pitchFamily="34" charset="0"/>
              </a:rPr>
              <a:t>4</a:t>
            </a:r>
            <a:endParaRPr lang="fr-FR" sz="3600" dirty="0">
              <a:solidFill>
                <a:srgbClr val="C00000"/>
              </a:solidFill>
              <a:latin typeface="Myriad Pro" panose="020B0503030403020204" pitchFamily="34" charset="0"/>
              <a:cs typeface="Segoe UI Semilight" panose="020B0402040204020203" pitchFamily="34" charset="0"/>
            </a:endParaRPr>
          </a:p>
        </p:txBody>
      </p:sp>
      <p:cxnSp>
        <p:nvCxnSpPr>
          <p:cNvPr id="33" name="Connecteur droit 32"/>
          <p:cNvCxnSpPr/>
          <p:nvPr/>
        </p:nvCxnSpPr>
        <p:spPr>
          <a:xfrm flipH="1">
            <a:off x="3712803" y="5181026"/>
            <a:ext cx="7089" cy="9360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4" name="Image 33"/>
          <p:cNvPicPr>
            <a:picLocks noChangeAspect="1"/>
          </p:cNvPicPr>
          <p:nvPr/>
        </p:nvPicPr>
        <p:blipFill>
          <a:blip r:embed="rId5">
            <a:clrChange>
              <a:clrFrom>
                <a:srgbClr val="FFFFFF"/>
              </a:clrFrom>
              <a:clrTo>
                <a:srgbClr val="FFFFFF">
                  <a:alpha val="0"/>
                </a:srgbClr>
              </a:clrTo>
            </a:clrChange>
          </a:blip>
          <a:stretch>
            <a:fillRect/>
          </a:stretch>
        </p:blipFill>
        <p:spPr>
          <a:xfrm>
            <a:off x="256933" y="6285527"/>
            <a:ext cx="532048" cy="562926"/>
          </a:xfrm>
          <a:prstGeom prst="rect">
            <a:avLst/>
          </a:prstGeom>
        </p:spPr>
      </p:pic>
    </p:spTree>
    <p:extLst>
      <p:ext uri="{BB962C8B-B14F-4D97-AF65-F5344CB8AC3E}">
        <p14:creationId xmlns:p14="http://schemas.microsoft.com/office/powerpoint/2010/main" val="144260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159910" y="995205"/>
            <a:ext cx="5757109" cy="461665"/>
          </a:xfrm>
          <a:prstGeom prst="rect">
            <a:avLst/>
          </a:prstGeom>
          <a:noFill/>
        </p:spPr>
        <p:txBody>
          <a:bodyPr wrap="square" rtlCol="0">
            <a:spAutoFit/>
          </a:bodyPr>
          <a:lstStyle/>
          <a:p>
            <a:r>
              <a:rPr lang="fr-FR" sz="2400" dirty="0">
                <a:solidFill>
                  <a:schemeClr val="bg1"/>
                </a:solidFill>
                <a:latin typeface="Arial" panose="020B0604020202020204" pitchFamily="34" charset="0"/>
                <a:cs typeface="Arial" panose="020B0604020202020204" pitchFamily="34" charset="0"/>
              </a:rPr>
              <a:t>Tarifs des </a:t>
            </a:r>
            <a:r>
              <a:rPr lang="fr-FR" sz="2400" dirty="0" err="1">
                <a:solidFill>
                  <a:schemeClr val="bg1"/>
                </a:solidFill>
                <a:latin typeface="Arial" panose="020B0604020202020204" pitchFamily="34" charset="0"/>
                <a:cs typeface="Arial" panose="020B0604020202020204" pitchFamily="34" charset="0"/>
              </a:rPr>
              <a:t>webinars</a:t>
            </a:r>
            <a:r>
              <a:rPr lang="fr-FR" sz="2400" dirty="0">
                <a:solidFill>
                  <a:schemeClr val="bg1"/>
                </a:solidFill>
                <a:latin typeface="Arial" panose="020B0604020202020204" pitchFamily="34" charset="0"/>
                <a:cs typeface="Arial" panose="020B0604020202020204" pitchFamily="34" charset="0"/>
              </a:rPr>
              <a:t> annonceurs</a:t>
            </a:r>
          </a:p>
        </p:txBody>
      </p:sp>
      <p:pic>
        <p:nvPicPr>
          <p:cNvPr id="13" name="Picture 2" descr="Carton Ondulé de Fran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94" y="261599"/>
            <a:ext cx="2880320" cy="7759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5" name="Tableau 34">
            <a:extLst>
              <a:ext uri="{FF2B5EF4-FFF2-40B4-BE49-F238E27FC236}">
                <a16:creationId xmlns:a16="http://schemas.microsoft.com/office/drawing/2014/main" id="{A750D616-3FC1-4697-913D-6BFB12D9168B}"/>
              </a:ext>
            </a:extLst>
          </p:cNvPr>
          <p:cNvGraphicFramePr>
            <a:graphicFrameLocks noGrp="1"/>
          </p:cNvGraphicFramePr>
          <p:nvPr>
            <p:extLst>
              <p:ext uri="{D42A27DB-BD31-4B8C-83A1-F6EECF244321}">
                <p14:modId xmlns:p14="http://schemas.microsoft.com/office/powerpoint/2010/main" val="1627937658"/>
              </p:ext>
            </p:extLst>
          </p:nvPr>
        </p:nvGraphicFramePr>
        <p:xfrm>
          <a:off x="323480" y="2219902"/>
          <a:ext cx="8600770" cy="4514545"/>
        </p:xfrm>
        <a:graphic>
          <a:graphicData uri="http://schemas.openxmlformats.org/drawingml/2006/table">
            <a:tbl>
              <a:tblPr firstRow="1" bandRow="1">
                <a:tableStyleId>{5C22544A-7EE6-4342-B048-85BDC9FD1C3A}</a:tableStyleId>
              </a:tblPr>
              <a:tblGrid>
                <a:gridCol w="4509069">
                  <a:extLst>
                    <a:ext uri="{9D8B030D-6E8A-4147-A177-3AD203B41FA5}">
                      <a16:colId xmlns:a16="http://schemas.microsoft.com/office/drawing/2014/main" val="20000"/>
                    </a:ext>
                  </a:extLst>
                </a:gridCol>
                <a:gridCol w="1170123">
                  <a:extLst>
                    <a:ext uri="{9D8B030D-6E8A-4147-A177-3AD203B41FA5}">
                      <a16:colId xmlns:a16="http://schemas.microsoft.com/office/drawing/2014/main" val="20001"/>
                    </a:ext>
                  </a:extLst>
                </a:gridCol>
                <a:gridCol w="1363900">
                  <a:extLst>
                    <a:ext uri="{9D8B030D-6E8A-4147-A177-3AD203B41FA5}">
                      <a16:colId xmlns:a16="http://schemas.microsoft.com/office/drawing/2014/main" val="20002"/>
                    </a:ext>
                  </a:extLst>
                </a:gridCol>
                <a:gridCol w="1557678">
                  <a:extLst>
                    <a:ext uri="{9D8B030D-6E8A-4147-A177-3AD203B41FA5}">
                      <a16:colId xmlns:a16="http://schemas.microsoft.com/office/drawing/2014/main" val="20003"/>
                    </a:ext>
                  </a:extLst>
                </a:gridCol>
              </a:tblGrid>
              <a:tr h="564810">
                <a:tc>
                  <a:txBody>
                    <a:bodyPr/>
                    <a:lstStyle/>
                    <a:p>
                      <a:pPr algn="ctr"/>
                      <a:r>
                        <a:rPr lang="fr-FR" sz="1100" dirty="0">
                          <a:latin typeface="Segoe UI Semilight" panose="020B0402040204020203" pitchFamily="34" charset="0"/>
                          <a:cs typeface="Segoe UI Semilight" panose="020B0402040204020203" pitchFamily="34" charset="0"/>
                        </a:rPr>
                        <a:t>DISPOSITIF</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fr-FR" sz="1100" dirty="0">
                          <a:latin typeface="Segoe UI Semilight" panose="020B0402040204020203" pitchFamily="34" charset="0"/>
                          <a:cs typeface="Segoe UI Semilight" panose="020B0402040204020203" pitchFamily="34" charset="0"/>
                        </a:rPr>
                        <a:t>PACKS </a:t>
                      </a:r>
                    </a:p>
                    <a:p>
                      <a:pPr algn="ctr"/>
                      <a:r>
                        <a:rPr lang="fr-FR" sz="1100" dirty="0">
                          <a:latin typeface="Segoe UI Semilight" panose="020B0402040204020203" pitchFamily="34" charset="0"/>
                          <a:cs typeface="Segoe UI Semilight" panose="020B0402040204020203" pitchFamily="34" charset="0"/>
                        </a:rPr>
                        <a:t>DISPONIBLES</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fr-FR" sz="1100" dirty="0">
                          <a:latin typeface="Segoe UI Semilight" panose="020B0402040204020203" pitchFamily="34" charset="0"/>
                          <a:cs typeface="Segoe UI Semilight" panose="020B0402040204020203" pitchFamily="34" charset="0"/>
                        </a:rPr>
                        <a:t>WEBINAR « ANNONCEUR »</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fr-FR" sz="1100" dirty="0">
                          <a:latin typeface="Segoe UI Semilight" panose="020B0402040204020203" pitchFamily="34" charset="0"/>
                          <a:cs typeface="Segoe UI Semilight" panose="020B0402040204020203" pitchFamily="34" charset="0"/>
                        </a:rPr>
                        <a:t>WEBINAR</a:t>
                      </a:r>
                    </a:p>
                    <a:p>
                      <a:pPr algn="ctr"/>
                      <a:r>
                        <a:rPr lang="fr-FR" sz="1100" dirty="0">
                          <a:latin typeface="Segoe UI Semilight" panose="020B0402040204020203" pitchFamily="34" charset="0"/>
                          <a:cs typeface="Segoe UI Semilight" panose="020B0402040204020203" pitchFamily="34" charset="0"/>
                        </a:rPr>
                        <a:t> « BRAND CONTENT »</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815482">
                <a:tc rowSpan="2">
                  <a:txBody>
                    <a:bodyPr/>
                    <a:lstStyle/>
                    <a:p>
                      <a:pPr algn="l"/>
                      <a:r>
                        <a:rPr lang="fr-FR" sz="1100" b="1" dirty="0">
                          <a:latin typeface="Segoe UI Semilight" panose="020B0402040204020203" pitchFamily="34" charset="0"/>
                          <a:cs typeface="Segoe UI Semilight" panose="020B0402040204020203" pitchFamily="34" charset="0"/>
                        </a:rPr>
                        <a:t>Présence sur le site et display</a:t>
                      </a:r>
                      <a:r>
                        <a:rPr lang="fr-FR" sz="1100" b="1" baseline="0" dirty="0">
                          <a:latin typeface="Segoe UI Semilight" panose="020B0402040204020203" pitchFamily="34" charset="0"/>
                          <a:cs typeface="Segoe UI Semilight" panose="020B0402040204020203" pitchFamily="34" charset="0"/>
                        </a:rPr>
                        <a:t>: </a:t>
                      </a:r>
                    </a:p>
                    <a:p>
                      <a:pPr marL="285750" indent="-104775" algn="l">
                        <a:buFont typeface="Arial" panose="020B0604020202020204" pitchFamily="34" charset="0"/>
                        <a:buChar char="•"/>
                      </a:pPr>
                      <a:r>
                        <a:rPr lang="fr-FR" sz="1050" b="0" baseline="0" dirty="0">
                          <a:latin typeface="Segoe UI Semilight" panose="020B0402040204020203" pitchFamily="34" charset="0"/>
                          <a:cs typeface="Segoe UI Semilight" panose="020B0402040204020203" pitchFamily="34" charset="0"/>
                        </a:rPr>
                        <a:t>Formats pavés, native </a:t>
                      </a:r>
                      <a:r>
                        <a:rPr lang="fr-FR" sz="1050" b="0" baseline="0" dirty="0" err="1">
                          <a:latin typeface="Segoe UI Semilight" panose="020B0402040204020203" pitchFamily="34" charset="0"/>
                          <a:cs typeface="Segoe UI Semilight" panose="020B0402040204020203" pitchFamily="34" charset="0"/>
                        </a:rPr>
                        <a:t>infeed</a:t>
                      </a:r>
                      <a:r>
                        <a:rPr lang="fr-FR" sz="1050" b="0" baseline="0" dirty="0">
                          <a:latin typeface="Segoe UI Semilight" panose="020B0402040204020203" pitchFamily="34" charset="0"/>
                          <a:cs typeface="Segoe UI Semilight" panose="020B0402040204020203" pitchFamily="34" charset="0"/>
                        </a:rPr>
                        <a:t> et countdown en rotation générale sur le site emballagesmagazine.com (33% PDV )</a:t>
                      </a:r>
                    </a:p>
                    <a:p>
                      <a:pPr marL="285750" indent="-104775" algn="l">
                        <a:buFont typeface="Arial" panose="020B0604020202020204" pitchFamily="34" charset="0"/>
                        <a:buChar char="•"/>
                      </a:pPr>
                      <a:r>
                        <a:rPr lang="fr-FR" sz="1050" b="0" baseline="0" dirty="0">
                          <a:latin typeface="Segoe UI Semilight" panose="020B0402040204020203" pitchFamily="34" charset="0"/>
                          <a:cs typeface="Segoe UI Semilight" panose="020B0402040204020203" pitchFamily="34" charset="0"/>
                        </a:rPr>
                        <a:t>Un format push sur la home-page du site emballagemagazine.com avec une redirection vers la chaîne dédiée de </a:t>
                      </a:r>
                      <a:r>
                        <a:rPr lang="fr-FR" sz="1050" b="0" baseline="0" dirty="0" err="1">
                          <a:latin typeface="Segoe UI Semilight" panose="020B0402040204020203" pitchFamily="34" charset="0"/>
                          <a:cs typeface="Segoe UI Semilight" panose="020B0402040204020203" pitchFamily="34" charset="0"/>
                        </a:rPr>
                        <a:t>Webikeo</a:t>
                      </a:r>
                      <a:endParaRPr lang="fr-FR" sz="1050" b="0" baseline="0" dirty="0">
                        <a:latin typeface="Segoe UI Semilight" panose="020B0402040204020203" pitchFamily="34" charset="0"/>
                        <a:cs typeface="Segoe UI Semilight" panose="020B0402040204020203" pitchFamily="34" charset="0"/>
                      </a:endParaRPr>
                    </a:p>
                    <a:p>
                      <a:pPr marL="285750" indent="-104775" algn="l">
                        <a:buFont typeface="Arial" panose="020B0604020202020204" pitchFamily="34" charset="0"/>
                        <a:buChar char="•"/>
                      </a:pPr>
                      <a:r>
                        <a:rPr lang="fr-FR" sz="1050" b="0" baseline="0" dirty="0">
                          <a:latin typeface="Segoe UI Semilight" panose="020B0402040204020203" pitchFamily="34" charset="0"/>
                          <a:cs typeface="Segoe UI Semilight" panose="020B0402040204020203" pitchFamily="34" charset="0"/>
                        </a:rPr>
                        <a:t>Votre webinar intégré dans la chaîne dédiée de </a:t>
                      </a:r>
                      <a:r>
                        <a:rPr lang="fr-FR" sz="1050" b="0" baseline="0" dirty="0" err="1">
                          <a:latin typeface="Segoe UI Semilight" panose="020B0402040204020203" pitchFamily="34" charset="0"/>
                          <a:cs typeface="Segoe UI Semilight" panose="020B0402040204020203" pitchFamily="34" charset="0"/>
                        </a:rPr>
                        <a:t>Webikeo</a:t>
                      </a:r>
                      <a:endParaRPr lang="fr-FR" sz="1050" b="0" baseline="0" dirty="0">
                        <a:latin typeface="Segoe UI Semilight" panose="020B0402040204020203" pitchFamily="34" charset="0"/>
                        <a:cs typeface="Segoe UI Semilight" panose="020B0402040204020203" pitchFamily="34" charset="0"/>
                      </a:endParaRPr>
                    </a:p>
                    <a:p>
                      <a:pPr marL="285750" indent="-104775" algn="l">
                        <a:buFont typeface="Arial" panose="020B0604020202020204" pitchFamily="34" charset="0"/>
                        <a:buNone/>
                      </a:pPr>
                      <a:endParaRPr lang="fr-FR" sz="300" b="0" baseline="0" dirty="0">
                        <a:latin typeface="Segoe UI Semilight" panose="020B0402040204020203" pitchFamily="34" charset="0"/>
                        <a:cs typeface="Segoe UI Semilight" panose="020B0402040204020203" pitchFamily="34" charset="0"/>
                      </a:endParaRPr>
                    </a:p>
                    <a:p>
                      <a:pPr marL="285750" indent="-285750" algn="l">
                        <a:buFont typeface="Arial" panose="020B0604020202020204" pitchFamily="34" charset="0"/>
                        <a:buNone/>
                      </a:pPr>
                      <a:r>
                        <a:rPr lang="fr-FR" sz="1100" b="1" baseline="0" dirty="0">
                          <a:latin typeface="Segoe UI Semilight" panose="020B0402040204020203" pitchFamily="34" charset="0"/>
                          <a:cs typeface="Segoe UI Semilight" panose="020B0402040204020203" pitchFamily="34" charset="0"/>
                        </a:rPr>
                        <a:t>Marketing Direct: </a:t>
                      </a:r>
                    </a:p>
                    <a:p>
                      <a:pPr marL="285750" indent="-104775" algn="l">
                        <a:buFont typeface="Arial" panose="020B0604020202020204" pitchFamily="34" charset="0"/>
                        <a:buChar char="•"/>
                      </a:pPr>
                      <a:r>
                        <a:rPr lang="fr-FR" sz="1050" b="0" baseline="0" dirty="0">
                          <a:latin typeface="Segoe UI Semilight" panose="020B0402040204020203" pitchFamily="34" charset="0"/>
                          <a:cs typeface="Segoe UI Semilight" panose="020B0402040204020203" pitchFamily="34" charset="0"/>
                        </a:rPr>
                        <a:t>4 emails de recrutement sur l’audience ciblée</a:t>
                      </a:r>
                    </a:p>
                    <a:p>
                      <a:pPr marL="285750" indent="-104775" algn="l">
                        <a:buFont typeface="Arial" panose="020B0604020202020204" pitchFamily="34" charset="0"/>
                        <a:buChar char="•"/>
                      </a:pPr>
                      <a:r>
                        <a:rPr lang="fr-FR" sz="1050" b="0" baseline="0" dirty="0">
                          <a:latin typeface="Segoe UI Semilight" panose="020B0402040204020203" pitchFamily="34" charset="0"/>
                          <a:cs typeface="Segoe UI Semilight" panose="020B0402040204020203" pitchFamily="34" charset="0"/>
                        </a:rPr>
                        <a:t>3 emails personnalisés de relance pour les participants inscrits en amont de l’événement </a:t>
                      </a:r>
                    </a:p>
                    <a:p>
                      <a:pPr marL="285750" indent="-104775" algn="l">
                        <a:buFont typeface="Arial" panose="020B0604020202020204" pitchFamily="34" charset="0"/>
                        <a:buChar char="•"/>
                      </a:pPr>
                      <a:r>
                        <a:rPr lang="fr-FR" sz="1050" b="0" baseline="0" dirty="0">
                          <a:latin typeface="Segoe UI Semilight" panose="020B0402040204020203" pitchFamily="34" charset="0"/>
                          <a:cs typeface="Segoe UI Semilight" panose="020B0402040204020203" pitchFamily="34" charset="0"/>
                        </a:rPr>
                        <a:t>2 emails pour promouvoir le </a:t>
                      </a:r>
                      <a:r>
                        <a:rPr lang="fr-FR" sz="1050" b="0" baseline="0" dirty="0" err="1">
                          <a:latin typeface="Segoe UI Semilight" panose="020B0402040204020203" pitchFamily="34" charset="0"/>
                          <a:cs typeface="Segoe UI Semilight" panose="020B0402040204020203" pitchFamily="34" charset="0"/>
                        </a:rPr>
                        <a:t>replay</a:t>
                      </a:r>
                      <a:r>
                        <a:rPr lang="fr-FR" sz="1050" b="0" baseline="0" dirty="0">
                          <a:latin typeface="Segoe UI Semilight" panose="020B0402040204020203" pitchFamily="34" charset="0"/>
                          <a:cs typeface="Segoe UI Semilight" panose="020B0402040204020203" pitchFamily="34" charset="0"/>
                        </a:rPr>
                        <a:t> aux participants n’ayant pas visionné le webinar</a:t>
                      </a:r>
                    </a:p>
                    <a:p>
                      <a:pPr marL="285750" indent="-104775" algn="l">
                        <a:buFont typeface="Arial" panose="020B0604020202020204" pitchFamily="34" charset="0"/>
                        <a:buNone/>
                      </a:pPr>
                      <a:endParaRPr lang="fr-FR" sz="300" b="0" baseline="0" dirty="0">
                        <a:latin typeface="Segoe UI Semilight" panose="020B0402040204020203" pitchFamily="34" charset="0"/>
                        <a:cs typeface="Segoe UI Semilight" panose="020B0402040204020203" pitchFamily="34" charset="0"/>
                      </a:endParaRPr>
                    </a:p>
                    <a:p>
                      <a:pPr marL="285750" indent="-285750" algn="l">
                        <a:buFont typeface="Arial" panose="020B0604020202020204" pitchFamily="34" charset="0"/>
                        <a:buNone/>
                      </a:pPr>
                      <a:r>
                        <a:rPr lang="fr-FR" sz="1100" b="1" baseline="0" dirty="0">
                          <a:latin typeface="Segoe UI Semilight" panose="020B0402040204020203" pitchFamily="34" charset="0"/>
                          <a:cs typeface="Segoe UI Semilight" panose="020B0402040204020203" pitchFamily="34" charset="0"/>
                        </a:rPr>
                        <a:t>Leads: </a:t>
                      </a:r>
                    </a:p>
                    <a:p>
                      <a:pPr marL="285750" indent="-104775" algn="l">
                        <a:buFont typeface="Arial" panose="020B0604020202020204" pitchFamily="34" charset="0"/>
                        <a:buChar char="•"/>
                      </a:pPr>
                      <a:r>
                        <a:rPr lang="fr-FR" sz="1050" b="0" baseline="0" dirty="0">
                          <a:latin typeface="Segoe UI Semilight" panose="020B0402040204020203" pitchFamily="34" charset="0"/>
                          <a:cs typeface="Segoe UI Semilight" panose="020B0402040204020203" pitchFamily="34" charset="0"/>
                        </a:rPr>
                        <a:t>Mise à disposition des contacts engagés lors du visionnage live et/ou </a:t>
                      </a:r>
                      <a:r>
                        <a:rPr lang="fr-FR" sz="1050" b="0" baseline="0" dirty="0" err="1">
                          <a:latin typeface="Segoe UI Semilight" panose="020B0402040204020203" pitchFamily="34" charset="0"/>
                          <a:cs typeface="Segoe UI Semilight" panose="020B0402040204020203" pitchFamily="34" charset="0"/>
                        </a:rPr>
                        <a:t>replay</a:t>
                      </a:r>
                      <a:r>
                        <a:rPr lang="fr-FR" sz="1050" b="0" baseline="0" dirty="0">
                          <a:latin typeface="Segoe UI Semilight" panose="020B0402040204020203" pitchFamily="34" charset="0"/>
                          <a:cs typeface="Segoe UI Semilight" panose="020B0402040204020203" pitchFamily="34" charset="0"/>
                        </a:rPr>
                        <a:t> </a:t>
                      </a:r>
                    </a:p>
                    <a:p>
                      <a:pPr marL="285750" indent="-104775" algn="l">
                        <a:buFont typeface="Arial" panose="020B0604020202020204" pitchFamily="34" charset="0"/>
                        <a:buChar char="•"/>
                      </a:pPr>
                      <a:endParaRPr lang="fr-FR" sz="300" b="0" baseline="0" dirty="0">
                        <a:latin typeface="Segoe UI Semilight" panose="020B0402040204020203" pitchFamily="34" charset="0"/>
                        <a:cs typeface="Segoe UI Semilight" panose="020B0402040204020203" pitchFamily="34" charset="0"/>
                      </a:endParaRPr>
                    </a:p>
                    <a:p>
                      <a:pPr marL="285750" indent="-285750" algn="l">
                        <a:buFont typeface="Arial" panose="020B0604020202020204" pitchFamily="34" charset="0"/>
                        <a:buNone/>
                      </a:pPr>
                      <a:r>
                        <a:rPr lang="fr-FR" sz="1100" b="1" baseline="0" dirty="0">
                          <a:latin typeface="Segoe UI Semilight" panose="020B0402040204020203" pitchFamily="34" charset="0"/>
                          <a:cs typeface="Segoe UI Semilight" panose="020B0402040204020203" pitchFamily="34" charset="0"/>
                        </a:rPr>
                        <a:t>Accompagnement: </a:t>
                      </a:r>
                    </a:p>
                    <a:p>
                      <a:pPr marL="285750" indent="-104775" algn="l">
                        <a:buFont typeface="Arial" panose="020B0604020202020204" pitchFamily="34" charset="0"/>
                        <a:buChar char="•"/>
                      </a:pPr>
                      <a:r>
                        <a:rPr lang="fr-FR" sz="1050" b="0" baseline="0" dirty="0">
                          <a:latin typeface="Segoe UI Semilight" panose="020B0402040204020203" pitchFamily="34" charset="0"/>
                          <a:cs typeface="Segoe UI Semilight" panose="020B0402040204020203" pitchFamily="34" charset="0"/>
                        </a:rPr>
                        <a:t>Accompagnement par un chef de projet marketing spécialiste des webinars</a:t>
                      </a:r>
                    </a:p>
                    <a:p>
                      <a:pPr marL="285750" indent="-104775" algn="l">
                        <a:buFont typeface="Arial" panose="020B0604020202020204" pitchFamily="34" charset="0"/>
                        <a:buChar char="•"/>
                      </a:pPr>
                      <a:r>
                        <a:rPr lang="fr-FR" sz="1050" b="0" baseline="0" dirty="0">
                          <a:latin typeface="Segoe UI Semilight" panose="020B0402040204020203" pitchFamily="34" charset="0"/>
                          <a:cs typeface="Segoe UI Semilight" panose="020B0402040204020203" pitchFamily="34" charset="0"/>
                        </a:rPr>
                        <a:t>Assistance technique pendant toute la durée de la conférence (points de contrôle en amont et pendant votre </a:t>
                      </a:r>
                      <a:r>
                        <a:rPr lang="fr-FR" sz="1050" b="0" baseline="0" dirty="0" err="1">
                          <a:latin typeface="Segoe UI Semilight" panose="020B0402040204020203" pitchFamily="34" charset="0"/>
                          <a:cs typeface="Segoe UI Semilight" panose="020B0402040204020203" pitchFamily="34" charset="0"/>
                        </a:rPr>
                        <a:t>webconférence</a:t>
                      </a:r>
                      <a:r>
                        <a:rPr lang="fr-FR" sz="1050" b="0" baseline="0" dirty="0">
                          <a:latin typeface="Segoe UI Semilight" panose="020B0402040204020203" pitchFamily="34" charset="0"/>
                          <a:cs typeface="Segoe UI Semilight" panose="020B0402040204020203" pitchFamily="34" charset="0"/>
                        </a:rPr>
                        <a:t>)</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fr-FR" sz="1100" b="1" dirty="0">
                          <a:latin typeface="Segoe UI Semilight" panose="020B0402040204020203" pitchFamily="34" charset="0"/>
                          <a:cs typeface="Segoe UI Semilight" panose="020B0402040204020203" pitchFamily="34" charset="0"/>
                        </a:rPr>
                        <a:t>STARTER PACK</a:t>
                      </a:r>
                    </a:p>
                    <a:p>
                      <a:pPr algn="ctr"/>
                      <a:r>
                        <a:rPr lang="fr-FR" sz="1100" b="0" dirty="0">
                          <a:latin typeface="Segoe UI Semilight" panose="020B0402040204020203" pitchFamily="34" charset="0"/>
                          <a:cs typeface="Segoe UI Semilight" panose="020B0402040204020203" pitchFamily="34" charset="0"/>
                        </a:rPr>
                        <a:t>1 webinar</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FD5D5"/>
                    </a:solidFill>
                  </a:tcPr>
                </a:tc>
                <a:tc>
                  <a:txBody>
                    <a:bodyPr/>
                    <a:lstStyle/>
                    <a:p>
                      <a:pPr algn="ctr"/>
                      <a:r>
                        <a:rPr lang="fr-FR" sz="1200" b="1" dirty="0">
                          <a:latin typeface="Segoe UI Semilight" panose="020B0402040204020203" pitchFamily="34" charset="0"/>
                          <a:cs typeface="Segoe UI Semilight" panose="020B0402040204020203" pitchFamily="34" charset="0"/>
                        </a:rPr>
                        <a:t>6 000€ HT</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FD5D5"/>
                    </a:solidFill>
                  </a:tcPr>
                </a:tc>
                <a:tc>
                  <a:txBody>
                    <a:bodyPr/>
                    <a:lstStyle/>
                    <a:p>
                      <a:pPr algn="ctr"/>
                      <a:r>
                        <a:rPr lang="fr-FR" sz="1200" b="1" dirty="0">
                          <a:latin typeface="Segoe UI Semilight" panose="020B0402040204020203" pitchFamily="34" charset="0"/>
                          <a:cs typeface="Segoe UI Semilight" panose="020B0402040204020203" pitchFamily="34" charset="0"/>
                        </a:rPr>
                        <a:t>11 000€ HT</a:t>
                      </a:r>
                    </a:p>
                    <a:p>
                      <a:pPr algn="ctr"/>
                      <a:r>
                        <a:rPr lang="fr-FR" sz="1100" dirty="0">
                          <a:latin typeface="Segoe UI Semilight" panose="020B0402040204020203" pitchFamily="34" charset="0"/>
                          <a:cs typeface="Segoe UI Semilight" panose="020B0402040204020203" pitchFamily="34" charset="0"/>
                        </a:rPr>
                        <a:t>(Studio et création du contenu inclus dans le tarif</a:t>
                      </a:r>
                      <a:r>
                        <a:rPr lang="fr-FR" sz="1100" baseline="0" dirty="0">
                          <a:latin typeface="Segoe UI Semilight" panose="020B0402040204020203" pitchFamily="34" charset="0"/>
                          <a:cs typeface="Segoe UI Semilight" panose="020B0402040204020203" pitchFamily="34" charset="0"/>
                        </a:rPr>
                        <a:t>)</a:t>
                      </a:r>
                      <a:endParaRPr lang="fr-FR" sz="1100" dirty="0">
                        <a:latin typeface="Segoe UI Semilight" panose="020B0402040204020203" pitchFamily="34" charset="0"/>
                        <a:cs typeface="Segoe UI Semilight" panose="020B0402040204020203" pitchFamily="34" charset="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FFD5D5"/>
                    </a:solidFill>
                  </a:tcPr>
                </a:tc>
                <a:extLst>
                  <a:ext uri="{0D108BD9-81ED-4DB2-BD59-A6C34878D82A}">
                    <a16:rowId xmlns:a16="http://schemas.microsoft.com/office/drawing/2014/main" val="10001"/>
                  </a:ext>
                </a:extLst>
              </a:tr>
              <a:tr h="2464577">
                <a:tc vMerge="1">
                  <a:txBody>
                    <a:bodyPr/>
                    <a:lstStyle/>
                    <a:p>
                      <a:pPr algn="ctr"/>
                      <a:endParaRPr lang="fr-FR" sz="1600" dirty="0">
                        <a:latin typeface="Segoe UI Semilight" panose="020B0402040204020203" pitchFamily="34" charset="0"/>
                        <a:cs typeface="Segoe UI Semilight" panose="020B0402040204020203"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b="1" dirty="0">
                          <a:latin typeface="Segoe UI Semilight" panose="020B0402040204020203" pitchFamily="34" charset="0"/>
                          <a:cs typeface="Segoe UI Semilight" panose="020B0402040204020203" pitchFamily="34" charset="0"/>
                        </a:rPr>
                        <a:t>ENTREPRISE</a:t>
                      </a:r>
                      <a:r>
                        <a:rPr lang="fr-FR" sz="1100" b="1" baseline="0" dirty="0">
                          <a:latin typeface="Segoe UI Semilight" panose="020B0402040204020203" pitchFamily="34" charset="0"/>
                          <a:cs typeface="Segoe UI Semilight" panose="020B0402040204020203" pitchFamily="34" charset="0"/>
                        </a:rPr>
                        <a:t> </a:t>
                      </a:r>
                      <a:r>
                        <a:rPr lang="fr-FR" sz="1100" b="1" dirty="0">
                          <a:latin typeface="Segoe UI Semilight" panose="020B0402040204020203" pitchFamily="34" charset="0"/>
                          <a:cs typeface="Segoe UI Semilight" panose="020B0402040204020203" pitchFamily="34" charset="0"/>
                        </a:rPr>
                        <a:t>PACK</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endParaRPr lang="fr-FR" sz="1400" b="1" kern="1200" dirty="0">
                        <a:solidFill>
                          <a:schemeClr val="dk1"/>
                        </a:solidFill>
                        <a:latin typeface="Segoe UI Semilight" panose="020B0402040204020203" pitchFamily="34" charset="0"/>
                        <a:ea typeface="+mn-ea"/>
                        <a:cs typeface="Segoe UI Semilight" panose="020B0402040204020203" pitchFamily="34" charset="0"/>
                      </a:endParaRPr>
                    </a:p>
                    <a:p>
                      <a:pPr algn="ctr"/>
                      <a:r>
                        <a:rPr lang="fr-FR" sz="1400" b="1" kern="1200" dirty="0">
                          <a:solidFill>
                            <a:schemeClr val="dk1"/>
                          </a:solidFill>
                          <a:latin typeface="Segoe UI Semilight" panose="020B0402040204020203" pitchFamily="34" charset="0"/>
                          <a:ea typeface="+mn-ea"/>
                          <a:cs typeface="Segoe UI Semilight" panose="020B0402040204020203" pitchFamily="34" charset="0"/>
                        </a:rPr>
                        <a:t>-10% </a:t>
                      </a:r>
                    </a:p>
                    <a:p>
                      <a:pPr algn="ctr"/>
                      <a:r>
                        <a:rPr lang="fr-FR" sz="1200" b="0" kern="1200" dirty="0">
                          <a:solidFill>
                            <a:schemeClr val="dk1"/>
                          </a:solidFill>
                          <a:latin typeface="Segoe UI Semilight" panose="020B0402040204020203" pitchFamily="34" charset="0"/>
                          <a:ea typeface="+mn-ea"/>
                          <a:cs typeface="Segoe UI Semilight" panose="020B0402040204020203" pitchFamily="34" charset="0"/>
                        </a:rPr>
                        <a:t>pour 3 </a:t>
                      </a:r>
                      <a:r>
                        <a:rPr lang="fr-FR" sz="1200" b="0" kern="1200" dirty="0" err="1">
                          <a:solidFill>
                            <a:schemeClr val="dk1"/>
                          </a:solidFill>
                          <a:latin typeface="Segoe UI Semilight" panose="020B0402040204020203" pitchFamily="34" charset="0"/>
                          <a:ea typeface="+mn-ea"/>
                          <a:cs typeface="Segoe UI Semilight" panose="020B0402040204020203" pitchFamily="34" charset="0"/>
                        </a:rPr>
                        <a:t>webinars</a:t>
                      </a:r>
                      <a:endParaRPr lang="fr-FR" sz="1200" b="0" kern="1200" dirty="0">
                        <a:solidFill>
                          <a:schemeClr val="dk1"/>
                        </a:solidFill>
                        <a:latin typeface="Segoe UI Semilight" panose="020B0402040204020203" pitchFamily="34" charset="0"/>
                        <a:ea typeface="+mn-ea"/>
                        <a:cs typeface="Segoe UI Semilight" panose="020B0402040204020203" pitchFamily="34" charset="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fr-FR" sz="1200" dirty="0">
                        <a:latin typeface="Segoe UI Semilight" panose="020B0402040204020203" pitchFamily="34" charset="0"/>
                        <a:cs typeface="Segoe UI Semilight" panose="020B0402040204020203" pitchFamily="34" charset="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90255">
                <a:tc>
                  <a:txBody>
                    <a:bodyPr/>
                    <a:lstStyle/>
                    <a:p>
                      <a:pPr algn="l"/>
                      <a:r>
                        <a:rPr lang="fr-FR" sz="1050" b="1" dirty="0">
                          <a:solidFill>
                            <a:schemeClr val="tx1"/>
                          </a:solidFill>
                          <a:latin typeface="Segoe UI Semilight" panose="020B0402040204020203" pitchFamily="34" charset="0"/>
                          <a:cs typeface="Segoe UI Semilight" panose="020B0402040204020203" pitchFamily="34" charset="0"/>
                        </a:rPr>
                        <a:t>Option</a:t>
                      </a:r>
                      <a:r>
                        <a:rPr lang="fr-FR" sz="1050" b="1" baseline="0" dirty="0">
                          <a:solidFill>
                            <a:schemeClr val="tx1"/>
                          </a:solidFill>
                          <a:latin typeface="Segoe UI Semilight" panose="020B0402040204020203" pitchFamily="34" charset="0"/>
                          <a:cs typeface="Segoe UI Semilight" panose="020B0402040204020203" pitchFamily="34" charset="0"/>
                        </a:rPr>
                        <a:t> </a:t>
                      </a:r>
                      <a:r>
                        <a:rPr lang="fr-FR" sz="1050" b="1" dirty="0">
                          <a:solidFill>
                            <a:schemeClr val="tx1"/>
                          </a:solidFill>
                          <a:latin typeface="Segoe UI Semilight" panose="020B0402040204020203" pitchFamily="34" charset="0"/>
                          <a:cs typeface="Segoe UI Semilight" panose="020B0402040204020203" pitchFamily="34" charset="0"/>
                        </a:rPr>
                        <a:t>: </a:t>
                      </a:r>
                    </a:p>
                    <a:p>
                      <a:pPr marL="285750" indent="-104775" algn="l">
                        <a:buFont typeface="Arial" panose="020B0604020202020204" pitchFamily="34" charset="0"/>
                        <a:buChar char="•"/>
                      </a:pPr>
                      <a:r>
                        <a:rPr lang="fr-FR" sz="1050" dirty="0">
                          <a:solidFill>
                            <a:schemeClr val="tx1"/>
                          </a:solidFill>
                          <a:latin typeface="Segoe UI Semilight" panose="020B0402040204020203" pitchFamily="34" charset="0"/>
                          <a:cs typeface="Segoe UI Semilight" panose="020B0402040204020203" pitchFamily="34" charset="0"/>
                        </a:rPr>
                        <a:t>Studio</a:t>
                      </a:r>
                      <a:r>
                        <a:rPr lang="fr-FR" sz="1050" baseline="0" dirty="0">
                          <a:solidFill>
                            <a:schemeClr val="tx1"/>
                          </a:solidFill>
                          <a:latin typeface="Segoe UI Semilight" panose="020B0402040204020203" pitchFamily="34" charset="0"/>
                          <a:cs typeface="Segoe UI Semilight" panose="020B0402040204020203" pitchFamily="34" charset="0"/>
                        </a:rPr>
                        <a:t> TV équipé </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C1BFBF"/>
                    </a:solidFill>
                  </a:tcPr>
                </a:tc>
                <a:tc>
                  <a:txBody>
                    <a:bodyPr/>
                    <a:lstStyle/>
                    <a:p>
                      <a:pPr algn="ctr"/>
                      <a:endParaRPr lang="fr-FR" sz="1200" dirty="0">
                        <a:solidFill>
                          <a:schemeClr val="tx1"/>
                        </a:solidFill>
                        <a:latin typeface="Segoe UI Semilight" panose="020B0402040204020203" pitchFamily="34" charset="0"/>
                        <a:cs typeface="Segoe UI Semilight" panose="020B0402040204020203" pitchFamily="34" charset="0"/>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C1BFBF"/>
                    </a:solidFill>
                  </a:tcPr>
                </a:tc>
                <a:tc>
                  <a:txBody>
                    <a:bodyPr/>
                    <a:lstStyle/>
                    <a:p>
                      <a:pPr algn="ctr"/>
                      <a:r>
                        <a:rPr lang="fr-FR" sz="1200" b="1" dirty="0">
                          <a:solidFill>
                            <a:schemeClr val="tx1"/>
                          </a:solidFill>
                          <a:latin typeface="Segoe UI Semilight" panose="020B0402040204020203" pitchFamily="34" charset="0"/>
                          <a:cs typeface="Segoe UI Semilight" panose="020B0402040204020203" pitchFamily="34" charset="0"/>
                        </a:rPr>
                        <a:t>3 500€ HT</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C1BFBF"/>
                    </a:solidFill>
                  </a:tcPr>
                </a:tc>
                <a:tc>
                  <a:txBody>
                    <a:bodyPr/>
                    <a:lstStyle/>
                    <a:p>
                      <a:pPr algn="ctr"/>
                      <a:r>
                        <a:rPr lang="fr-FR" sz="1100" dirty="0">
                          <a:solidFill>
                            <a:schemeClr val="tx1"/>
                          </a:solidFill>
                          <a:latin typeface="Segoe UI Semilight" panose="020B0402040204020203" pitchFamily="34" charset="0"/>
                          <a:cs typeface="Segoe UI Semilight" panose="020B0402040204020203" pitchFamily="34" charset="0"/>
                        </a:rPr>
                        <a:t>Inclus</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rgbClr val="C1BFBF"/>
                    </a:solidFill>
                  </a:tcPr>
                </a:tc>
                <a:extLst>
                  <a:ext uri="{0D108BD9-81ED-4DB2-BD59-A6C34878D82A}">
                    <a16:rowId xmlns:a16="http://schemas.microsoft.com/office/drawing/2014/main" val="10003"/>
                  </a:ext>
                </a:extLst>
              </a:tr>
            </a:tbl>
          </a:graphicData>
        </a:graphic>
      </p:graphicFrame>
      <p:sp>
        <p:nvSpPr>
          <p:cNvPr id="36" name="ZoneTexte 35">
            <a:extLst>
              <a:ext uri="{FF2B5EF4-FFF2-40B4-BE49-F238E27FC236}">
                <a16:creationId xmlns:a16="http://schemas.microsoft.com/office/drawing/2014/main" id="{900BF80F-7EC2-4919-B9C7-508302A410FF}"/>
              </a:ext>
            </a:extLst>
          </p:cNvPr>
          <p:cNvSpPr txBox="1"/>
          <p:nvPr/>
        </p:nvSpPr>
        <p:spPr>
          <a:xfrm>
            <a:off x="1979712" y="1790366"/>
            <a:ext cx="5288307" cy="400110"/>
          </a:xfrm>
          <a:prstGeom prst="rect">
            <a:avLst/>
          </a:prstGeom>
          <a:noFill/>
        </p:spPr>
        <p:txBody>
          <a:bodyPr wrap="none" rtlCol="0">
            <a:spAutoFit/>
          </a:bodyPr>
          <a:lstStyle/>
          <a:p>
            <a:r>
              <a:rPr lang="fr-FR" sz="2000" dirty="0"/>
              <a:t>- Optez pour </a:t>
            </a:r>
            <a:r>
              <a:rPr lang="fr-FR" sz="2000" dirty="0">
                <a:solidFill>
                  <a:srgbClr val="C00000"/>
                </a:solidFill>
              </a:rPr>
              <a:t>l’option qui vous convient le mieux</a:t>
            </a:r>
            <a:r>
              <a:rPr lang="fr-FR" sz="2000" dirty="0"/>
              <a:t> -</a:t>
            </a:r>
          </a:p>
        </p:txBody>
      </p:sp>
    </p:spTree>
    <p:extLst>
      <p:ext uri="{BB962C8B-B14F-4D97-AF65-F5344CB8AC3E}">
        <p14:creationId xmlns:p14="http://schemas.microsoft.com/office/powerpoint/2010/main" val="2988755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179512" y="1104940"/>
            <a:ext cx="6644338" cy="461665"/>
          </a:xfrm>
          <a:prstGeom prst="rect">
            <a:avLst/>
          </a:prstGeom>
          <a:noFill/>
        </p:spPr>
        <p:txBody>
          <a:bodyPr wrap="square" rtlCol="0">
            <a:spAutoFit/>
          </a:bodyPr>
          <a:lstStyle/>
          <a:p>
            <a:r>
              <a:rPr lang="fr-FR" sz="2400" dirty="0">
                <a:solidFill>
                  <a:schemeClr val="bg1"/>
                </a:solidFill>
                <a:latin typeface="Arial" panose="020B0604020202020204" pitchFamily="34" charset="0"/>
                <a:cs typeface="Arial" panose="020B0604020202020204" pitchFamily="34" charset="0"/>
              </a:rPr>
              <a:t>Tarifs et dispositifs des </a:t>
            </a:r>
            <a:r>
              <a:rPr lang="fr-FR" sz="2400" dirty="0" err="1">
                <a:solidFill>
                  <a:schemeClr val="bg1"/>
                </a:solidFill>
                <a:latin typeface="Arial" panose="020B0604020202020204" pitchFamily="34" charset="0"/>
                <a:cs typeface="Arial" panose="020B0604020202020204" pitchFamily="34" charset="0"/>
              </a:rPr>
              <a:t>webinars</a:t>
            </a:r>
            <a:r>
              <a:rPr lang="fr-FR" sz="2400" dirty="0">
                <a:solidFill>
                  <a:schemeClr val="bg1"/>
                </a:solidFill>
                <a:latin typeface="Arial" panose="020B0604020202020204" pitchFamily="34" charset="0"/>
                <a:cs typeface="Arial" panose="020B0604020202020204" pitchFamily="34" charset="0"/>
              </a:rPr>
              <a:t> éditoriaux</a:t>
            </a:r>
          </a:p>
        </p:txBody>
      </p:sp>
      <p:pic>
        <p:nvPicPr>
          <p:cNvPr id="13" name="Picture 2" descr="Carton Ondulé de Fran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94" y="261599"/>
            <a:ext cx="2880320" cy="775949"/>
          </a:xfrm>
          <a:prstGeom prst="rect">
            <a:avLst/>
          </a:prstGeom>
          <a:noFill/>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900BF80F-7EC2-4919-B9C7-508302A410FF}"/>
              </a:ext>
            </a:extLst>
          </p:cNvPr>
          <p:cNvSpPr txBox="1"/>
          <p:nvPr/>
        </p:nvSpPr>
        <p:spPr>
          <a:xfrm>
            <a:off x="1979712" y="1790366"/>
            <a:ext cx="5288307" cy="400110"/>
          </a:xfrm>
          <a:prstGeom prst="rect">
            <a:avLst/>
          </a:prstGeom>
          <a:noFill/>
        </p:spPr>
        <p:txBody>
          <a:bodyPr wrap="none" rtlCol="0">
            <a:spAutoFit/>
          </a:bodyPr>
          <a:lstStyle/>
          <a:p>
            <a:r>
              <a:rPr lang="fr-FR" sz="2000" dirty="0"/>
              <a:t>- Optez pour </a:t>
            </a:r>
            <a:r>
              <a:rPr lang="fr-FR" sz="2000" dirty="0">
                <a:solidFill>
                  <a:srgbClr val="C00000"/>
                </a:solidFill>
              </a:rPr>
              <a:t>l’option qui vous convient le mieux</a:t>
            </a:r>
            <a:r>
              <a:rPr lang="fr-FR" sz="2000" dirty="0"/>
              <a:t> -</a:t>
            </a:r>
          </a:p>
        </p:txBody>
      </p:sp>
      <p:sp>
        <p:nvSpPr>
          <p:cNvPr id="6" name="Rectangle 5">
            <a:extLst>
              <a:ext uri="{FF2B5EF4-FFF2-40B4-BE49-F238E27FC236}">
                <a16:creationId xmlns:a16="http://schemas.microsoft.com/office/drawing/2014/main" id="{5BC60FC2-872E-41A0-8F3B-CBC175B86226}"/>
              </a:ext>
            </a:extLst>
          </p:cNvPr>
          <p:cNvSpPr/>
          <p:nvPr/>
        </p:nvSpPr>
        <p:spPr>
          <a:xfrm>
            <a:off x="1835696" y="2218003"/>
            <a:ext cx="5432323" cy="11279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fr-FR" sz="1100" dirty="0">
                <a:solidFill>
                  <a:schemeClr val="tx1"/>
                </a:solidFill>
              </a:rPr>
              <a:t>Un </a:t>
            </a:r>
            <a:r>
              <a:rPr lang="fr-FR" sz="1100" dirty="0" err="1">
                <a:solidFill>
                  <a:schemeClr val="tx1"/>
                </a:solidFill>
              </a:rPr>
              <a:t>webinar</a:t>
            </a:r>
            <a:r>
              <a:rPr lang="fr-FR" sz="1100" dirty="0">
                <a:solidFill>
                  <a:schemeClr val="tx1"/>
                </a:solidFill>
              </a:rPr>
              <a:t> « table-ronde » réalisé en </a:t>
            </a:r>
            <a:r>
              <a:rPr lang="fr-FR" sz="1100" dirty="0" err="1">
                <a:solidFill>
                  <a:schemeClr val="tx1"/>
                </a:solidFill>
              </a:rPr>
              <a:t>visio</a:t>
            </a:r>
            <a:r>
              <a:rPr lang="fr-FR" sz="1100" dirty="0">
                <a:solidFill>
                  <a:schemeClr val="tx1"/>
                </a:solidFill>
              </a:rPr>
              <a:t> (webcam) et animé par la rédaction </a:t>
            </a:r>
          </a:p>
          <a:p>
            <a:pPr marL="171450" indent="-171450">
              <a:buFont typeface="Wingdings" panose="05000000000000000000" pitchFamily="2" charset="2"/>
              <a:buChar char="§"/>
            </a:pPr>
            <a:r>
              <a:rPr lang="fr-FR" sz="1100" dirty="0">
                <a:solidFill>
                  <a:schemeClr val="tx1"/>
                </a:solidFill>
              </a:rPr>
              <a:t>Votre prise de parole en tant qu’expert lors du </a:t>
            </a:r>
            <a:r>
              <a:rPr lang="fr-FR" sz="1100" dirty="0" err="1">
                <a:solidFill>
                  <a:schemeClr val="tx1"/>
                </a:solidFill>
              </a:rPr>
              <a:t>webinar</a:t>
            </a:r>
            <a:endParaRPr lang="fr-FR" sz="1100" dirty="0">
              <a:solidFill>
                <a:schemeClr val="tx1"/>
              </a:solidFill>
            </a:endParaRPr>
          </a:p>
          <a:p>
            <a:pPr marL="171450" indent="-171450">
              <a:buFont typeface="Wingdings" panose="05000000000000000000" pitchFamily="2" charset="2"/>
              <a:buChar char="§"/>
            </a:pPr>
            <a:r>
              <a:rPr lang="fr-FR" sz="1100" dirty="0">
                <a:solidFill>
                  <a:schemeClr val="tx1"/>
                </a:solidFill>
              </a:rPr>
              <a:t>Accompagnement par un chef de projet marketing spécialiste des </a:t>
            </a:r>
            <a:r>
              <a:rPr lang="fr-FR" sz="1100" dirty="0" err="1">
                <a:solidFill>
                  <a:schemeClr val="tx1"/>
                </a:solidFill>
              </a:rPr>
              <a:t>webinars</a:t>
            </a:r>
            <a:r>
              <a:rPr lang="fr-FR" sz="1100" dirty="0">
                <a:solidFill>
                  <a:schemeClr val="tx1"/>
                </a:solidFill>
              </a:rPr>
              <a:t> </a:t>
            </a:r>
          </a:p>
          <a:p>
            <a:pPr marL="171450" indent="-171450">
              <a:buFont typeface="Wingdings" panose="05000000000000000000" pitchFamily="2" charset="2"/>
              <a:buChar char="§"/>
            </a:pPr>
            <a:r>
              <a:rPr lang="fr-FR" sz="1100" dirty="0">
                <a:solidFill>
                  <a:schemeClr val="tx1"/>
                </a:solidFill>
              </a:rPr>
              <a:t>Assistance technique (contrôle avant et pendant votre </a:t>
            </a:r>
            <a:r>
              <a:rPr lang="fr-FR" sz="1100" dirty="0" err="1">
                <a:solidFill>
                  <a:schemeClr val="tx1"/>
                </a:solidFill>
              </a:rPr>
              <a:t>webinar</a:t>
            </a:r>
            <a:r>
              <a:rPr lang="fr-FR" sz="1100" dirty="0">
                <a:solidFill>
                  <a:schemeClr val="tx1"/>
                </a:solidFill>
              </a:rPr>
              <a:t>)</a:t>
            </a:r>
          </a:p>
        </p:txBody>
      </p:sp>
      <p:sp>
        <p:nvSpPr>
          <p:cNvPr id="7" name="Rectangle 6">
            <a:extLst>
              <a:ext uri="{FF2B5EF4-FFF2-40B4-BE49-F238E27FC236}">
                <a16:creationId xmlns:a16="http://schemas.microsoft.com/office/drawing/2014/main" id="{963DDF26-43DE-4557-AB16-7ADE0BAE45CF}"/>
              </a:ext>
            </a:extLst>
          </p:cNvPr>
          <p:cNvSpPr/>
          <p:nvPr/>
        </p:nvSpPr>
        <p:spPr>
          <a:xfrm>
            <a:off x="195974" y="2194464"/>
            <a:ext cx="1567715" cy="11239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VOTRE ASSOCIATION AU WEBINAR ÉDITORIAL</a:t>
            </a:r>
          </a:p>
        </p:txBody>
      </p:sp>
      <p:sp>
        <p:nvSpPr>
          <p:cNvPr id="8" name="Rectangle 7">
            <a:extLst>
              <a:ext uri="{FF2B5EF4-FFF2-40B4-BE49-F238E27FC236}">
                <a16:creationId xmlns:a16="http://schemas.microsoft.com/office/drawing/2014/main" id="{9D3ACE31-4C4B-48FE-BA8D-1F03BE9B3290}"/>
              </a:ext>
            </a:extLst>
          </p:cNvPr>
          <p:cNvSpPr/>
          <p:nvPr/>
        </p:nvSpPr>
        <p:spPr>
          <a:xfrm>
            <a:off x="195974" y="3363672"/>
            <a:ext cx="1567715" cy="977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DIFFUSION (LIVE + REPLAY) ET HÉBERGEMENT DU WEBINAR</a:t>
            </a:r>
          </a:p>
        </p:txBody>
      </p:sp>
      <p:sp>
        <p:nvSpPr>
          <p:cNvPr id="9" name="Rectangle 8">
            <a:extLst>
              <a:ext uri="{FF2B5EF4-FFF2-40B4-BE49-F238E27FC236}">
                <a16:creationId xmlns:a16="http://schemas.microsoft.com/office/drawing/2014/main" id="{3FFF7D47-0FB8-4695-BFA7-880EAF7D5B16}"/>
              </a:ext>
            </a:extLst>
          </p:cNvPr>
          <p:cNvSpPr/>
          <p:nvPr/>
        </p:nvSpPr>
        <p:spPr>
          <a:xfrm>
            <a:off x="195973" y="4416711"/>
            <a:ext cx="1567715" cy="11239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PLAN DE PROMOTION CO-BRANDÉ &amp; RECRUTEMENT (J-30 À J+15)</a:t>
            </a:r>
          </a:p>
        </p:txBody>
      </p:sp>
      <p:sp>
        <p:nvSpPr>
          <p:cNvPr id="10" name="Rectangle 9">
            <a:extLst>
              <a:ext uri="{FF2B5EF4-FFF2-40B4-BE49-F238E27FC236}">
                <a16:creationId xmlns:a16="http://schemas.microsoft.com/office/drawing/2014/main" id="{97B5D433-6129-4268-96C7-7AC8734E8A1F}"/>
              </a:ext>
            </a:extLst>
          </p:cNvPr>
          <p:cNvSpPr/>
          <p:nvPr/>
        </p:nvSpPr>
        <p:spPr>
          <a:xfrm>
            <a:off x="195973" y="5634685"/>
            <a:ext cx="1567715" cy="977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rPr>
              <a:t>LIVRABLES</a:t>
            </a:r>
          </a:p>
        </p:txBody>
      </p:sp>
      <p:sp>
        <p:nvSpPr>
          <p:cNvPr id="11" name="Rectangle 10">
            <a:extLst>
              <a:ext uri="{FF2B5EF4-FFF2-40B4-BE49-F238E27FC236}">
                <a16:creationId xmlns:a16="http://schemas.microsoft.com/office/drawing/2014/main" id="{14ABA545-7990-4FED-924F-AEB032E8D881}"/>
              </a:ext>
            </a:extLst>
          </p:cNvPr>
          <p:cNvSpPr/>
          <p:nvPr/>
        </p:nvSpPr>
        <p:spPr>
          <a:xfrm>
            <a:off x="1835696" y="3391198"/>
            <a:ext cx="5432323" cy="9774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fr-FR" sz="1100" dirty="0">
                <a:solidFill>
                  <a:schemeClr val="tx1"/>
                </a:solidFill>
              </a:rPr>
              <a:t>Dans une rubrique dédiée sur webikeo.fr </a:t>
            </a:r>
          </a:p>
          <a:p>
            <a:pPr marL="171450" indent="-171450">
              <a:buFont typeface="Wingdings" panose="05000000000000000000" pitchFamily="2" charset="2"/>
              <a:buChar char="§"/>
            </a:pPr>
            <a:r>
              <a:rPr lang="fr-FR" sz="1100" dirty="0">
                <a:solidFill>
                  <a:schemeClr val="tx1"/>
                </a:solidFill>
              </a:rPr>
              <a:t>Sur le site grâce à un bouton renvoyant vers la page dédiée à votre </a:t>
            </a:r>
            <a:r>
              <a:rPr lang="fr-FR" sz="1100" dirty="0" err="1">
                <a:solidFill>
                  <a:schemeClr val="tx1"/>
                </a:solidFill>
              </a:rPr>
              <a:t>webinar</a:t>
            </a:r>
            <a:endParaRPr lang="fr-FR" sz="1100" dirty="0">
              <a:solidFill>
                <a:schemeClr val="tx1"/>
              </a:solidFill>
            </a:endParaRPr>
          </a:p>
        </p:txBody>
      </p:sp>
      <p:sp>
        <p:nvSpPr>
          <p:cNvPr id="14" name="Rectangle 13">
            <a:extLst>
              <a:ext uri="{FF2B5EF4-FFF2-40B4-BE49-F238E27FC236}">
                <a16:creationId xmlns:a16="http://schemas.microsoft.com/office/drawing/2014/main" id="{8DACED9F-126E-4975-9B15-F8F7C5BB528A}"/>
              </a:ext>
            </a:extLst>
          </p:cNvPr>
          <p:cNvSpPr/>
          <p:nvPr/>
        </p:nvSpPr>
        <p:spPr>
          <a:xfrm>
            <a:off x="1835696" y="4444237"/>
            <a:ext cx="5432323" cy="1123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fr-FR" sz="1100" dirty="0">
                <a:solidFill>
                  <a:schemeClr val="tx1"/>
                </a:solidFill>
              </a:rPr>
              <a:t>Arche, </a:t>
            </a:r>
            <a:r>
              <a:rPr lang="fr-FR" sz="1100" dirty="0" err="1">
                <a:solidFill>
                  <a:schemeClr val="tx1"/>
                </a:solidFill>
              </a:rPr>
              <a:t>mégabannière</a:t>
            </a:r>
            <a:r>
              <a:rPr lang="fr-FR" sz="1100" dirty="0">
                <a:solidFill>
                  <a:schemeClr val="tx1"/>
                </a:solidFill>
              </a:rPr>
              <a:t>, pavé, </a:t>
            </a:r>
            <a:r>
              <a:rPr lang="fr-FR" sz="1100" dirty="0" err="1">
                <a:solidFill>
                  <a:schemeClr val="tx1"/>
                </a:solidFill>
              </a:rPr>
              <a:t>infeed</a:t>
            </a:r>
            <a:r>
              <a:rPr lang="fr-FR" sz="1100" dirty="0">
                <a:solidFill>
                  <a:schemeClr val="tx1"/>
                </a:solidFill>
              </a:rPr>
              <a:t> sur le site média (33% PDV) + newsletter</a:t>
            </a:r>
          </a:p>
          <a:p>
            <a:pPr marL="171450" indent="-171450">
              <a:buFont typeface="Wingdings" panose="05000000000000000000" pitchFamily="2" charset="2"/>
              <a:buChar char="§"/>
            </a:pPr>
            <a:r>
              <a:rPr lang="fr-FR" sz="1100" dirty="0">
                <a:solidFill>
                  <a:schemeClr val="tx1"/>
                </a:solidFill>
              </a:rPr>
              <a:t>Recrutement: 4 </a:t>
            </a:r>
            <a:r>
              <a:rPr lang="fr-FR" sz="1100" dirty="0" err="1">
                <a:solidFill>
                  <a:schemeClr val="tx1"/>
                </a:solidFill>
              </a:rPr>
              <a:t>e-mailings</a:t>
            </a:r>
            <a:r>
              <a:rPr lang="fr-FR" sz="1100" dirty="0">
                <a:solidFill>
                  <a:schemeClr val="tx1"/>
                </a:solidFill>
              </a:rPr>
              <a:t> sur l’audience visée à J-15 ; J-7 ; J-1 ; J+1 (promotion </a:t>
            </a:r>
            <a:r>
              <a:rPr lang="fr-FR" sz="1100" dirty="0" err="1">
                <a:solidFill>
                  <a:schemeClr val="tx1"/>
                </a:solidFill>
              </a:rPr>
              <a:t>replay</a:t>
            </a:r>
            <a:r>
              <a:rPr lang="fr-FR" sz="1100" dirty="0">
                <a:solidFill>
                  <a:schemeClr val="tx1"/>
                </a:solidFill>
              </a:rPr>
              <a:t>)</a:t>
            </a:r>
          </a:p>
          <a:p>
            <a:pPr marL="171450" indent="-171450">
              <a:buFont typeface="Wingdings" panose="05000000000000000000" pitchFamily="2" charset="2"/>
              <a:buChar char="§"/>
            </a:pPr>
            <a:r>
              <a:rPr lang="fr-FR" sz="1100" dirty="0">
                <a:solidFill>
                  <a:schemeClr val="tx1"/>
                </a:solidFill>
              </a:rPr>
              <a:t>Relances inscrits : 3 </a:t>
            </a:r>
            <a:r>
              <a:rPr lang="fr-FR" sz="1100" dirty="0" err="1">
                <a:solidFill>
                  <a:schemeClr val="tx1"/>
                </a:solidFill>
              </a:rPr>
              <a:t>e-mailings</a:t>
            </a:r>
            <a:r>
              <a:rPr lang="fr-FR" sz="1100" dirty="0">
                <a:solidFill>
                  <a:schemeClr val="tx1"/>
                </a:solidFill>
              </a:rPr>
              <a:t> avant l’événement (J-1 ; J-30min ; J-5min)</a:t>
            </a:r>
          </a:p>
          <a:p>
            <a:pPr marL="171450" indent="-171450">
              <a:buFont typeface="Wingdings" panose="05000000000000000000" pitchFamily="2" charset="2"/>
              <a:buChar char="§"/>
            </a:pPr>
            <a:r>
              <a:rPr lang="fr-FR" sz="1100" dirty="0">
                <a:solidFill>
                  <a:schemeClr val="tx1"/>
                </a:solidFill>
              </a:rPr>
              <a:t>Relances </a:t>
            </a:r>
            <a:r>
              <a:rPr lang="fr-FR" sz="1100" dirty="0" err="1">
                <a:solidFill>
                  <a:schemeClr val="tx1"/>
                </a:solidFill>
              </a:rPr>
              <a:t>replay</a:t>
            </a:r>
            <a:r>
              <a:rPr lang="fr-FR" sz="1100" dirty="0">
                <a:solidFill>
                  <a:schemeClr val="tx1"/>
                </a:solidFill>
              </a:rPr>
              <a:t> : 2 </a:t>
            </a:r>
            <a:r>
              <a:rPr lang="fr-FR" sz="1100" dirty="0" err="1">
                <a:solidFill>
                  <a:schemeClr val="tx1"/>
                </a:solidFill>
              </a:rPr>
              <a:t>e-mailings</a:t>
            </a:r>
            <a:r>
              <a:rPr lang="fr-FR" sz="1100" dirty="0">
                <a:solidFill>
                  <a:schemeClr val="tx1"/>
                </a:solidFill>
              </a:rPr>
              <a:t> (1 aux inscrits à J+2h et 1 aux inscrits n’ayant pas participé à J+2)</a:t>
            </a:r>
          </a:p>
        </p:txBody>
      </p:sp>
      <p:sp>
        <p:nvSpPr>
          <p:cNvPr id="15" name="Rectangle 14">
            <a:extLst>
              <a:ext uri="{FF2B5EF4-FFF2-40B4-BE49-F238E27FC236}">
                <a16:creationId xmlns:a16="http://schemas.microsoft.com/office/drawing/2014/main" id="{A1F5F72C-DF67-417F-99F9-56D7E2262CA1}"/>
              </a:ext>
            </a:extLst>
          </p:cNvPr>
          <p:cNvSpPr/>
          <p:nvPr/>
        </p:nvSpPr>
        <p:spPr>
          <a:xfrm>
            <a:off x="1835696" y="5662211"/>
            <a:ext cx="5432323" cy="9774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fr-FR" sz="1100" dirty="0">
                <a:solidFill>
                  <a:schemeClr val="tx1"/>
                </a:solidFill>
              </a:rPr>
              <a:t>Bilan complet des </a:t>
            </a:r>
            <a:r>
              <a:rPr lang="fr-FR" sz="1100" dirty="0" err="1">
                <a:solidFill>
                  <a:schemeClr val="tx1"/>
                </a:solidFill>
              </a:rPr>
              <a:t>KPIs</a:t>
            </a:r>
            <a:endParaRPr lang="fr-FR" sz="1100" dirty="0">
              <a:solidFill>
                <a:schemeClr val="tx1"/>
              </a:solidFill>
            </a:endParaRPr>
          </a:p>
          <a:p>
            <a:pPr marL="171450" indent="-171450">
              <a:buFont typeface="Wingdings" panose="05000000000000000000" pitchFamily="2" charset="2"/>
              <a:buChar char="§"/>
            </a:pPr>
            <a:r>
              <a:rPr lang="fr-FR" sz="1100" dirty="0">
                <a:solidFill>
                  <a:schemeClr val="tx1"/>
                </a:solidFill>
              </a:rPr>
              <a:t>Contacts engagés: visionnage du live et / ou du </a:t>
            </a:r>
            <a:r>
              <a:rPr lang="fr-FR" sz="1100" dirty="0" err="1">
                <a:solidFill>
                  <a:schemeClr val="tx1"/>
                </a:solidFill>
              </a:rPr>
              <a:t>replay</a:t>
            </a:r>
            <a:endParaRPr lang="fr-FR" sz="1100" dirty="0">
              <a:solidFill>
                <a:schemeClr val="tx1"/>
              </a:solidFill>
            </a:endParaRPr>
          </a:p>
        </p:txBody>
      </p:sp>
      <p:sp>
        <p:nvSpPr>
          <p:cNvPr id="16" name="Rectangle 15">
            <a:extLst>
              <a:ext uri="{FF2B5EF4-FFF2-40B4-BE49-F238E27FC236}">
                <a16:creationId xmlns:a16="http://schemas.microsoft.com/office/drawing/2014/main" id="{051EB615-98DC-4A2B-BC49-750EEAE9C3CD}"/>
              </a:ext>
            </a:extLst>
          </p:cNvPr>
          <p:cNvSpPr/>
          <p:nvPr/>
        </p:nvSpPr>
        <p:spPr>
          <a:xfrm>
            <a:off x="7352302" y="2190476"/>
            <a:ext cx="1705962" cy="335018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17" name="Rectangle 16">
            <a:extLst>
              <a:ext uri="{FF2B5EF4-FFF2-40B4-BE49-F238E27FC236}">
                <a16:creationId xmlns:a16="http://schemas.microsoft.com/office/drawing/2014/main" id="{55BFDF45-B8F9-40E4-98A8-5D2F4A351270}"/>
              </a:ext>
            </a:extLst>
          </p:cNvPr>
          <p:cNvSpPr/>
          <p:nvPr/>
        </p:nvSpPr>
        <p:spPr>
          <a:xfrm>
            <a:off x="7352302" y="5634015"/>
            <a:ext cx="1705962" cy="9781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18" name="ZoneTexte 17">
            <a:extLst>
              <a:ext uri="{FF2B5EF4-FFF2-40B4-BE49-F238E27FC236}">
                <a16:creationId xmlns:a16="http://schemas.microsoft.com/office/drawing/2014/main" id="{957B4A83-AC4C-4C49-A04C-19CF46D80D11}"/>
              </a:ext>
            </a:extLst>
          </p:cNvPr>
          <p:cNvSpPr txBox="1"/>
          <p:nvPr/>
        </p:nvSpPr>
        <p:spPr>
          <a:xfrm>
            <a:off x="7438245" y="3313334"/>
            <a:ext cx="1705964" cy="1231106"/>
          </a:xfrm>
          <a:prstGeom prst="rect">
            <a:avLst/>
          </a:prstGeom>
          <a:noFill/>
        </p:spPr>
        <p:txBody>
          <a:bodyPr wrap="square" rtlCol="0">
            <a:spAutoFit/>
          </a:bodyPr>
          <a:lstStyle/>
          <a:p>
            <a:pPr algn="ctr"/>
            <a:r>
              <a:rPr lang="fr-FR" sz="1400" b="1" dirty="0">
                <a:solidFill>
                  <a:schemeClr val="bg1"/>
                </a:solidFill>
              </a:rPr>
              <a:t>STUDIO</a:t>
            </a:r>
            <a:endParaRPr lang="fr-FR" sz="1600" b="1" dirty="0">
              <a:solidFill>
                <a:schemeClr val="bg1"/>
              </a:solidFill>
            </a:endParaRPr>
          </a:p>
          <a:p>
            <a:pPr algn="ctr"/>
            <a:endParaRPr lang="fr-FR" sz="800" b="1" dirty="0">
              <a:solidFill>
                <a:schemeClr val="bg1"/>
              </a:solidFill>
            </a:endParaRPr>
          </a:p>
          <a:p>
            <a:pPr algn="ctr"/>
            <a:r>
              <a:rPr lang="fr-FR" sz="1200" dirty="0">
                <a:solidFill>
                  <a:schemeClr val="bg1"/>
                </a:solidFill>
              </a:rPr>
              <a:t>1 </a:t>
            </a:r>
            <a:r>
              <a:rPr lang="fr-FR" sz="1200" dirty="0" err="1">
                <a:solidFill>
                  <a:schemeClr val="bg1"/>
                </a:solidFill>
              </a:rPr>
              <a:t>webinar</a:t>
            </a:r>
            <a:r>
              <a:rPr lang="fr-FR" sz="1200" dirty="0">
                <a:solidFill>
                  <a:schemeClr val="bg1"/>
                </a:solidFill>
              </a:rPr>
              <a:t> en studio en </a:t>
            </a:r>
          </a:p>
          <a:p>
            <a:pPr algn="ctr"/>
            <a:r>
              <a:rPr lang="fr-FR" sz="1200" dirty="0">
                <a:solidFill>
                  <a:schemeClr val="bg1"/>
                </a:solidFill>
              </a:rPr>
              <a:t>exclusivité </a:t>
            </a:r>
          </a:p>
          <a:p>
            <a:pPr algn="ctr"/>
            <a:r>
              <a:rPr lang="fr-FR" sz="1400" b="1" dirty="0">
                <a:solidFill>
                  <a:schemeClr val="bg1"/>
                </a:solidFill>
              </a:rPr>
              <a:t>11 000 € </a:t>
            </a:r>
          </a:p>
          <a:p>
            <a:pPr algn="ctr"/>
            <a:r>
              <a:rPr lang="fr-FR" sz="1400" b="1" dirty="0">
                <a:solidFill>
                  <a:schemeClr val="bg1"/>
                </a:solidFill>
              </a:rPr>
              <a:t>NET </a:t>
            </a:r>
            <a:r>
              <a:rPr lang="fr-FR" sz="1400" b="1" dirty="0" err="1">
                <a:solidFill>
                  <a:schemeClr val="bg1"/>
                </a:solidFill>
              </a:rPr>
              <a:t>NET</a:t>
            </a:r>
            <a:r>
              <a:rPr lang="fr-FR" sz="1400" b="1" dirty="0">
                <a:solidFill>
                  <a:schemeClr val="bg1"/>
                </a:solidFill>
              </a:rPr>
              <a:t> H.T.*</a:t>
            </a:r>
          </a:p>
        </p:txBody>
      </p:sp>
      <p:sp>
        <p:nvSpPr>
          <p:cNvPr id="19" name="ZoneTexte 18">
            <a:extLst>
              <a:ext uri="{FF2B5EF4-FFF2-40B4-BE49-F238E27FC236}">
                <a16:creationId xmlns:a16="http://schemas.microsoft.com/office/drawing/2014/main" id="{A6869386-7AC5-4DBF-A688-5E52E6CFA48C}"/>
              </a:ext>
            </a:extLst>
          </p:cNvPr>
          <p:cNvSpPr txBox="1"/>
          <p:nvPr/>
        </p:nvSpPr>
        <p:spPr>
          <a:xfrm>
            <a:off x="7352301" y="5634685"/>
            <a:ext cx="1705963" cy="523220"/>
          </a:xfrm>
          <a:prstGeom prst="rect">
            <a:avLst/>
          </a:prstGeom>
          <a:noFill/>
        </p:spPr>
        <p:txBody>
          <a:bodyPr wrap="square" rtlCol="0">
            <a:spAutoFit/>
          </a:bodyPr>
          <a:lstStyle/>
          <a:p>
            <a:pPr algn="ctr"/>
            <a:endParaRPr lang="fr-FR" sz="1400" b="1" dirty="0">
              <a:solidFill>
                <a:schemeClr val="bg1"/>
              </a:solidFill>
              <a:latin typeface="Segoe UI Semilight" panose="020B0402040204020203" pitchFamily="34" charset="0"/>
              <a:cs typeface="Segoe UI Semilight" panose="020B0402040204020203" pitchFamily="34" charset="0"/>
            </a:endParaRPr>
          </a:p>
          <a:p>
            <a:pPr algn="ctr"/>
            <a:r>
              <a:rPr lang="fr-FR" sz="1400" b="1" dirty="0">
                <a:solidFill>
                  <a:schemeClr val="bg1"/>
                </a:solidFill>
                <a:latin typeface="Segoe UI Semilight" panose="020B0402040204020203" pitchFamily="34" charset="0"/>
                <a:cs typeface="Segoe UI Semilight" panose="020B0402040204020203" pitchFamily="34" charset="0"/>
              </a:rPr>
              <a:t>-10% </a:t>
            </a:r>
            <a:r>
              <a:rPr lang="fr-FR" sz="1200" dirty="0">
                <a:solidFill>
                  <a:schemeClr val="bg1"/>
                </a:solidFill>
                <a:latin typeface="Segoe UI Semilight" panose="020B0402040204020203" pitchFamily="34" charset="0"/>
                <a:cs typeface="Segoe UI Semilight" panose="020B0402040204020203" pitchFamily="34" charset="0"/>
              </a:rPr>
              <a:t>pour 3 </a:t>
            </a:r>
            <a:r>
              <a:rPr lang="fr-FR" sz="1200" dirty="0" err="1">
                <a:solidFill>
                  <a:schemeClr val="bg1"/>
                </a:solidFill>
                <a:latin typeface="Segoe UI Semilight" panose="020B0402040204020203" pitchFamily="34" charset="0"/>
                <a:cs typeface="Segoe UI Semilight" panose="020B0402040204020203" pitchFamily="34" charset="0"/>
              </a:rPr>
              <a:t>webinars</a:t>
            </a:r>
            <a:endParaRPr lang="fr-FR" sz="12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606013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9910" y="995205"/>
            <a:ext cx="5757109" cy="461665"/>
          </a:xfrm>
          <a:prstGeom prst="rect">
            <a:avLst/>
          </a:prstGeom>
          <a:noFill/>
        </p:spPr>
        <p:txBody>
          <a:bodyPr wrap="square" rtlCol="0">
            <a:spAutoFit/>
          </a:bodyPr>
          <a:lstStyle/>
          <a:p>
            <a:r>
              <a:rPr lang="fr-FR" sz="2400" dirty="0">
                <a:solidFill>
                  <a:schemeClr val="bg1"/>
                </a:solidFill>
                <a:latin typeface="Arial" panose="020B0604020202020204" pitchFamily="34" charset="0"/>
                <a:cs typeface="Arial" panose="020B0604020202020204" pitchFamily="34" charset="0"/>
              </a:rPr>
              <a:t>Le pack Access Content </a:t>
            </a:r>
            <a:endParaRPr lang="en-GB" sz="2400"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368261" y="1802501"/>
            <a:ext cx="8488373" cy="323165"/>
          </a:xfrm>
          <a:prstGeom prst="rect">
            <a:avLst/>
          </a:prstGeom>
        </p:spPr>
        <p:txBody>
          <a:bodyPr wrap="square">
            <a:spAutoFit/>
          </a:bodyPr>
          <a:lstStyle/>
          <a:p>
            <a:pPr lvl="1" algn="ctr"/>
            <a:r>
              <a:rPr lang="fr-FR" sz="1500" dirty="0">
                <a:latin typeface="Segoe UI Semilight" panose="020B0402040204020203" pitchFamily="34" charset="0"/>
                <a:cs typeface="Segoe UI Semilight" panose="020B0402040204020203" pitchFamily="34" charset="0"/>
              </a:rPr>
              <a:t>NOUS </a:t>
            </a:r>
            <a:r>
              <a:rPr lang="fr-FR" sz="1500" b="1" dirty="0">
                <a:solidFill>
                  <a:srgbClr val="FF0000"/>
                </a:solidFill>
                <a:latin typeface="Segoe UI Semilight" panose="020B0402040204020203" pitchFamily="34" charset="0"/>
                <a:cs typeface="Segoe UI Semilight" panose="020B0402040204020203" pitchFamily="34" charset="0"/>
              </a:rPr>
              <a:t>HÉBERGEONS ET DIFFUSONS VOTRE ARTICLE </a:t>
            </a:r>
            <a:r>
              <a:rPr lang="fr-FR" sz="1500" dirty="0">
                <a:latin typeface="Segoe UI Semilight" panose="020B0402040204020203" pitchFamily="34" charset="0"/>
                <a:cs typeface="Segoe UI Semilight" panose="020B0402040204020203" pitchFamily="34" charset="0"/>
              </a:rPr>
              <a:t>SUR EMBALLAGESMAGAZINE.COM</a:t>
            </a:r>
          </a:p>
        </p:txBody>
      </p:sp>
      <p:pic>
        <p:nvPicPr>
          <p:cNvPr id="20" name="Image 19">
            <a:hlinkClick r:id="" action="ppaction://noaction"/>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6576" y="1295028"/>
            <a:ext cx="365855" cy="323683"/>
          </a:xfrm>
          <a:prstGeom prst="rect">
            <a:avLst/>
          </a:prstGeom>
        </p:spPr>
      </p:pic>
      <p:sp>
        <p:nvSpPr>
          <p:cNvPr id="21" name="Rectangle 20">
            <a:extLst>
              <a:ext uri="{FF2B5EF4-FFF2-40B4-BE49-F238E27FC236}">
                <a16:creationId xmlns:a16="http://schemas.microsoft.com/office/drawing/2014/main" id="{A0CC21B2-E937-4812-9CEC-2C4DBA208346}"/>
              </a:ext>
            </a:extLst>
          </p:cNvPr>
          <p:cNvSpPr/>
          <p:nvPr/>
        </p:nvSpPr>
        <p:spPr>
          <a:xfrm>
            <a:off x="225007" y="2841476"/>
            <a:ext cx="4953402" cy="3169365"/>
          </a:xfrm>
          <a:prstGeom prst="rect">
            <a:avLst/>
          </a:prstGeom>
          <a:blipFill>
            <a:blip r:embed="rId4"/>
            <a:stretch>
              <a:fillRect r="-4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2" name="Rectangle 21">
            <a:extLst>
              <a:ext uri="{FF2B5EF4-FFF2-40B4-BE49-F238E27FC236}">
                <a16:creationId xmlns:a16="http://schemas.microsoft.com/office/drawing/2014/main" id="{B0B28845-FC10-4932-9D0B-2FA964A9E7E8}"/>
              </a:ext>
            </a:extLst>
          </p:cNvPr>
          <p:cNvSpPr/>
          <p:nvPr/>
        </p:nvSpPr>
        <p:spPr>
          <a:xfrm>
            <a:off x="225008" y="2832010"/>
            <a:ext cx="5022468" cy="3178831"/>
          </a:xfrm>
          <a:prstGeom prst="rect">
            <a:avLst/>
          </a:prstGeom>
          <a:gradFill flip="none" rotWithShape="1">
            <a:gsLst>
              <a:gs pos="25000">
                <a:schemeClr val="tx1">
                  <a:alpha val="68000"/>
                </a:schemeClr>
              </a:gs>
              <a:gs pos="100000">
                <a:srgbClr val="FF0000">
                  <a:alpha val="66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3" name="Rectangle 22">
            <a:extLst>
              <a:ext uri="{FF2B5EF4-FFF2-40B4-BE49-F238E27FC236}">
                <a16:creationId xmlns:a16="http://schemas.microsoft.com/office/drawing/2014/main" id="{B02DC5B5-0E8D-4CCD-B12F-34379F8AD80A}"/>
              </a:ext>
            </a:extLst>
          </p:cNvPr>
          <p:cNvSpPr/>
          <p:nvPr/>
        </p:nvSpPr>
        <p:spPr>
          <a:xfrm>
            <a:off x="615274" y="2953485"/>
            <a:ext cx="4491242" cy="1794787"/>
          </a:xfrm>
          <a:prstGeom prst="rect">
            <a:avLst/>
          </a:prstGeom>
        </p:spPr>
        <p:txBody>
          <a:bodyPr wrap="square">
            <a:spAutoFit/>
          </a:bodyPr>
          <a:lstStyle/>
          <a:p>
            <a:pPr marL="214313" indent="-214313">
              <a:buFont typeface="Wingdings" panose="05000000000000000000" pitchFamily="2" charset="2"/>
              <a:buChar char="§"/>
            </a:pPr>
            <a:r>
              <a:rPr lang="fr-FR" sz="1125" b="1" dirty="0">
                <a:solidFill>
                  <a:srgbClr val="FA004D"/>
                </a:solidFill>
                <a:latin typeface="Segoe UI Semilight" panose="020B0402040204020203" pitchFamily="34" charset="0"/>
                <a:cs typeface="Segoe UI Semilight" panose="020B0402040204020203" pitchFamily="34" charset="0"/>
              </a:rPr>
              <a:t>Hébergement de votre contenu </a:t>
            </a:r>
            <a:r>
              <a:rPr lang="fr-FR" sz="1125" dirty="0">
                <a:solidFill>
                  <a:schemeClr val="bg1"/>
                </a:solidFill>
                <a:latin typeface="Segoe UI Semilight" panose="020B0402040204020203" pitchFamily="34" charset="0"/>
                <a:cs typeface="Segoe UI Semilight" panose="020B0402040204020203" pitchFamily="34" charset="0"/>
              </a:rPr>
              <a:t>sur le site de la marque média</a:t>
            </a:r>
          </a:p>
          <a:p>
            <a:endParaRPr lang="fr-FR" sz="525" dirty="0">
              <a:solidFill>
                <a:schemeClr val="bg1"/>
              </a:solidFill>
              <a:latin typeface="Segoe UI Semilight" panose="020B0402040204020203" pitchFamily="34" charset="0"/>
              <a:cs typeface="Segoe UI Semilight" panose="020B0402040204020203" pitchFamily="34" charset="0"/>
            </a:endParaRPr>
          </a:p>
          <a:p>
            <a:pPr marL="214313" indent="-214313">
              <a:buFont typeface="Wingdings" panose="05000000000000000000" pitchFamily="2" charset="2"/>
              <a:buChar char="§"/>
            </a:pPr>
            <a:r>
              <a:rPr lang="fr-FR" sz="1125" b="1" dirty="0">
                <a:solidFill>
                  <a:srgbClr val="FA004D"/>
                </a:solidFill>
                <a:latin typeface="Segoe UI Semilight" panose="020B0402040204020203" pitchFamily="34" charset="0"/>
                <a:cs typeface="Segoe UI Semilight" panose="020B0402040204020203" pitchFamily="34" charset="0"/>
              </a:rPr>
              <a:t>Création d’une page dédiée à votre image </a:t>
            </a:r>
            <a:r>
              <a:rPr lang="fr-FR" sz="1125" dirty="0">
                <a:solidFill>
                  <a:srgbClr val="FA004D"/>
                </a:solidFill>
                <a:latin typeface="Segoe UI Semilight" panose="020B0402040204020203" pitchFamily="34" charset="0"/>
                <a:cs typeface="Segoe UI Semilight" panose="020B0402040204020203" pitchFamily="34" charset="0"/>
              </a:rPr>
              <a:t>: </a:t>
            </a:r>
            <a:r>
              <a:rPr lang="fr-FR" sz="1125" dirty="0">
                <a:solidFill>
                  <a:schemeClr val="bg1"/>
                </a:solidFill>
                <a:latin typeface="Segoe UI Semilight" panose="020B0402040204020203" pitchFamily="34" charset="0"/>
                <a:cs typeface="Segoe UI Semilight" panose="020B0402040204020203" pitchFamily="34" charset="0"/>
              </a:rPr>
              <a:t>1 article (4 500 signes max) et une présence publicitaire en exclusivité</a:t>
            </a:r>
          </a:p>
          <a:p>
            <a:pPr marL="198835"/>
            <a:endParaRPr lang="fr-FR" sz="525" dirty="0">
              <a:solidFill>
                <a:schemeClr val="bg1"/>
              </a:solidFill>
              <a:latin typeface="Segoe UI Semilight" panose="020B0402040204020203" pitchFamily="34" charset="0"/>
              <a:cs typeface="Segoe UI Semilight" panose="020B0402040204020203" pitchFamily="34" charset="0"/>
            </a:endParaRPr>
          </a:p>
          <a:p>
            <a:pPr marL="214313" indent="-214313">
              <a:buFont typeface="Wingdings" panose="05000000000000000000" pitchFamily="2" charset="2"/>
              <a:buChar char="§"/>
            </a:pPr>
            <a:r>
              <a:rPr lang="fr-FR" sz="1125" b="1" dirty="0">
                <a:solidFill>
                  <a:srgbClr val="FA004D"/>
                </a:solidFill>
                <a:latin typeface="Segoe UI Semilight" panose="020B0402040204020203" pitchFamily="34" charset="0"/>
                <a:cs typeface="Segoe UI Semilight" panose="020B0402040204020203" pitchFamily="34" charset="0"/>
              </a:rPr>
              <a:t>Plan de promotion de votre contenu </a:t>
            </a:r>
            <a:r>
              <a:rPr lang="fr-FR" sz="1125" dirty="0">
                <a:solidFill>
                  <a:schemeClr val="bg1"/>
                </a:solidFill>
                <a:latin typeface="Segoe UI Semilight" panose="020B0402040204020203" pitchFamily="34" charset="0"/>
                <a:cs typeface="Segoe UI Semilight" panose="020B0402040204020203" pitchFamily="34" charset="0"/>
              </a:rPr>
              <a:t>sur emballagesmagazine.com : votre contenu est mis en valeur en home-page et en rotation générale via une arche et un native </a:t>
            </a:r>
            <a:r>
              <a:rPr lang="fr-FR" sz="1125" dirty="0" err="1">
                <a:solidFill>
                  <a:schemeClr val="bg1"/>
                </a:solidFill>
                <a:latin typeface="Segoe UI Semilight" panose="020B0402040204020203" pitchFamily="34" charset="0"/>
                <a:cs typeface="Segoe UI Semilight" panose="020B0402040204020203" pitchFamily="34" charset="0"/>
              </a:rPr>
              <a:t>infeed</a:t>
            </a:r>
            <a:endParaRPr lang="fr-FR" sz="1125" dirty="0">
              <a:solidFill>
                <a:schemeClr val="bg1"/>
              </a:solidFill>
              <a:latin typeface="Segoe UI Semilight" panose="020B0402040204020203" pitchFamily="34" charset="0"/>
              <a:cs typeface="Segoe UI Semilight" panose="020B0402040204020203" pitchFamily="34" charset="0"/>
            </a:endParaRPr>
          </a:p>
          <a:p>
            <a:endParaRPr lang="fr-FR" sz="788" dirty="0">
              <a:solidFill>
                <a:srgbClr val="82B2DE"/>
              </a:solidFill>
              <a:latin typeface="Segoe UI Semilight" panose="020B0402040204020203" pitchFamily="34" charset="0"/>
              <a:cs typeface="Segoe UI Semilight" panose="020B0402040204020203" pitchFamily="34" charset="0"/>
            </a:endParaRPr>
          </a:p>
          <a:p>
            <a:pPr marL="198835"/>
            <a:r>
              <a:rPr lang="fr-FR" sz="1350" b="1" dirty="0">
                <a:solidFill>
                  <a:schemeClr val="bg1"/>
                </a:solidFill>
                <a:latin typeface="Segoe UI Semilight" panose="020B0402040204020203" pitchFamily="34" charset="0"/>
                <a:cs typeface="Segoe UI Semilight" panose="020B0402040204020203" pitchFamily="34" charset="0"/>
              </a:rPr>
              <a:t>5 000€ Net </a:t>
            </a:r>
            <a:r>
              <a:rPr lang="fr-FR" sz="1350" b="1" dirty="0" err="1">
                <a:solidFill>
                  <a:schemeClr val="bg1"/>
                </a:solidFill>
                <a:latin typeface="Segoe UI Semilight" panose="020B0402040204020203" pitchFamily="34" charset="0"/>
                <a:cs typeface="Segoe UI Semilight" panose="020B0402040204020203" pitchFamily="34" charset="0"/>
              </a:rPr>
              <a:t>Net</a:t>
            </a:r>
            <a:r>
              <a:rPr lang="fr-FR" sz="1350" b="1" dirty="0">
                <a:solidFill>
                  <a:schemeClr val="bg1"/>
                </a:solidFill>
                <a:latin typeface="Segoe UI Semilight" panose="020B0402040204020203" pitchFamily="34" charset="0"/>
                <a:cs typeface="Segoe UI Semilight" panose="020B0402040204020203" pitchFamily="34" charset="0"/>
              </a:rPr>
              <a:t> HT </a:t>
            </a:r>
          </a:p>
        </p:txBody>
      </p:sp>
      <p:cxnSp>
        <p:nvCxnSpPr>
          <p:cNvPr id="24" name="Connecteur droit 23">
            <a:extLst>
              <a:ext uri="{FF2B5EF4-FFF2-40B4-BE49-F238E27FC236}">
                <a16:creationId xmlns:a16="http://schemas.microsoft.com/office/drawing/2014/main" id="{D55C67EF-2EC4-4C69-9772-19E5D7090DD9}"/>
              </a:ext>
            </a:extLst>
          </p:cNvPr>
          <p:cNvCxnSpPr>
            <a:cxnSpLocks/>
          </p:cNvCxnSpPr>
          <p:nvPr/>
        </p:nvCxnSpPr>
        <p:spPr>
          <a:xfrm>
            <a:off x="225007" y="4664010"/>
            <a:ext cx="49373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C9FB517D-CBCE-47C1-8845-860623159441}"/>
              </a:ext>
            </a:extLst>
          </p:cNvPr>
          <p:cNvSpPr txBox="1"/>
          <p:nvPr/>
        </p:nvSpPr>
        <p:spPr>
          <a:xfrm>
            <a:off x="615275" y="4740321"/>
            <a:ext cx="881683" cy="461665"/>
          </a:xfrm>
          <a:prstGeom prst="rect">
            <a:avLst/>
          </a:prstGeom>
          <a:noFill/>
        </p:spPr>
        <p:txBody>
          <a:bodyPr wrap="square" rtlCol="0">
            <a:spAutoFit/>
          </a:bodyPr>
          <a:lstStyle/>
          <a:p>
            <a:r>
              <a:rPr lang="fr-FR" sz="1200" b="1" dirty="0">
                <a:solidFill>
                  <a:schemeClr val="bg1"/>
                </a:solidFill>
                <a:latin typeface="Segoe UI Semilight" panose="020B0402040204020203" pitchFamily="34" charset="0"/>
                <a:cs typeface="Segoe UI Semilight" panose="020B0402040204020203" pitchFamily="34" charset="0"/>
              </a:rPr>
              <a:t>En option : </a:t>
            </a:r>
          </a:p>
        </p:txBody>
      </p:sp>
      <p:sp>
        <p:nvSpPr>
          <p:cNvPr id="26" name="ZoneTexte 25">
            <a:extLst>
              <a:ext uri="{FF2B5EF4-FFF2-40B4-BE49-F238E27FC236}">
                <a16:creationId xmlns:a16="http://schemas.microsoft.com/office/drawing/2014/main" id="{9CC94CC3-623E-4517-AD5A-B2869A08D9F1}"/>
              </a:ext>
            </a:extLst>
          </p:cNvPr>
          <p:cNvSpPr txBox="1"/>
          <p:nvPr/>
        </p:nvSpPr>
        <p:spPr>
          <a:xfrm>
            <a:off x="615275" y="4996276"/>
            <a:ext cx="4491242" cy="796372"/>
          </a:xfrm>
          <a:prstGeom prst="rect">
            <a:avLst/>
          </a:prstGeom>
          <a:noFill/>
        </p:spPr>
        <p:txBody>
          <a:bodyPr wrap="square" rtlCol="0">
            <a:spAutoFit/>
          </a:bodyPr>
          <a:lstStyle/>
          <a:p>
            <a:pPr marL="214313" indent="-214313">
              <a:buFont typeface="Wingdings" panose="05000000000000000000" pitchFamily="2" charset="2"/>
              <a:buChar char="§"/>
            </a:pPr>
            <a:r>
              <a:rPr lang="fr-FR" sz="1050" b="1" dirty="0">
                <a:solidFill>
                  <a:srgbClr val="FA004D"/>
                </a:solidFill>
                <a:latin typeface="Segoe UI Semilight" panose="020B0402040204020203" pitchFamily="34" charset="0"/>
                <a:cs typeface="Segoe UI Semilight" panose="020B0402040204020203" pitchFamily="34" charset="0"/>
              </a:rPr>
              <a:t>Relai de votre article sur les réseaux sociaux </a:t>
            </a:r>
            <a:r>
              <a:rPr lang="fr-FR" sz="1050" dirty="0">
                <a:solidFill>
                  <a:schemeClr val="bg1"/>
                </a:solidFill>
                <a:latin typeface="Segoe UI Semilight" panose="020B0402040204020203" pitchFamily="34" charset="0"/>
                <a:cs typeface="Segoe UI Semilight" panose="020B0402040204020203" pitchFamily="34" charset="0"/>
              </a:rPr>
              <a:t>via une extension d’audience (100 000 impressions) – </a:t>
            </a:r>
            <a:r>
              <a:rPr lang="fr-FR" sz="1050" b="1" dirty="0">
                <a:solidFill>
                  <a:schemeClr val="bg1"/>
                </a:solidFill>
                <a:latin typeface="Segoe UI Semilight" panose="020B0402040204020203" pitchFamily="34" charset="0"/>
                <a:cs typeface="Segoe UI Semilight" panose="020B0402040204020203" pitchFamily="34" charset="0"/>
              </a:rPr>
              <a:t>2 500€ Net </a:t>
            </a:r>
            <a:r>
              <a:rPr lang="fr-FR" sz="1050" b="1" dirty="0" err="1">
                <a:solidFill>
                  <a:schemeClr val="bg1"/>
                </a:solidFill>
                <a:latin typeface="Segoe UI Semilight" panose="020B0402040204020203" pitchFamily="34" charset="0"/>
                <a:cs typeface="Segoe UI Semilight" panose="020B0402040204020203" pitchFamily="34" charset="0"/>
              </a:rPr>
              <a:t>Net</a:t>
            </a:r>
            <a:r>
              <a:rPr lang="fr-FR" sz="1050" b="1" dirty="0">
                <a:solidFill>
                  <a:schemeClr val="bg1"/>
                </a:solidFill>
                <a:latin typeface="Segoe UI Semilight" panose="020B0402040204020203" pitchFamily="34" charset="0"/>
                <a:cs typeface="Segoe UI Semilight" panose="020B0402040204020203" pitchFamily="34" charset="0"/>
              </a:rPr>
              <a:t> HT</a:t>
            </a:r>
          </a:p>
          <a:p>
            <a:endParaRPr lang="fr-FR" sz="375" b="1" dirty="0">
              <a:solidFill>
                <a:schemeClr val="bg1"/>
              </a:solidFill>
              <a:latin typeface="Segoe UI Semilight" panose="020B0402040204020203" pitchFamily="34" charset="0"/>
              <a:cs typeface="Segoe UI Semilight" panose="020B0402040204020203" pitchFamily="34" charset="0"/>
            </a:endParaRPr>
          </a:p>
          <a:p>
            <a:pPr marL="214313" indent="-214313">
              <a:buFont typeface="Wingdings" panose="05000000000000000000" pitchFamily="2" charset="2"/>
              <a:buChar char="§"/>
            </a:pPr>
            <a:r>
              <a:rPr lang="fr-FR" sz="1050" b="1" dirty="0">
                <a:solidFill>
                  <a:srgbClr val="FA004D"/>
                </a:solidFill>
                <a:latin typeface="Segoe UI Semilight" panose="020B0402040204020203" pitchFamily="34" charset="0"/>
                <a:cs typeface="Segoe UI Semilight" panose="020B0402040204020203" pitchFamily="34" charset="0"/>
              </a:rPr>
              <a:t>Promotion de votre contenu via une action de marketing direct</a:t>
            </a:r>
            <a:r>
              <a:rPr lang="fr-FR" sz="1050" dirty="0">
                <a:solidFill>
                  <a:srgbClr val="FA004D"/>
                </a:solidFill>
                <a:latin typeface="Segoe UI Semilight" panose="020B0402040204020203" pitchFamily="34" charset="0"/>
                <a:cs typeface="Segoe UI Semilight" panose="020B0402040204020203" pitchFamily="34" charset="0"/>
              </a:rPr>
              <a:t>  </a:t>
            </a:r>
          </a:p>
          <a:p>
            <a:pPr indent="197644"/>
            <a:r>
              <a:rPr lang="fr-FR" sz="1050" dirty="0">
                <a:solidFill>
                  <a:schemeClr val="bg1"/>
                </a:solidFill>
                <a:latin typeface="Segoe UI Semilight" panose="020B0402040204020203" pitchFamily="34" charset="0"/>
                <a:cs typeface="Segoe UI Semilight" panose="020B0402040204020203" pitchFamily="34" charset="0"/>
              </a:rPr>
              <a:t>(1 envoi et 1 relance à 2 400@) – </a:t>
            </a:r>
            <a:r>
              <a:rPr lang="fr-FR" sz="1050" b="1" dirty="0">
                <a:solidFill>
                  <a:schemeClr val="bg1"/>
                </a:solidFill>
                <a:latin typeface="Segoe UI Semilight" panose="020B0402040204020203" pitchFamily="34" charset="0"/>
                <a:cs typeface="Segoe UI Semilight" panose="020B0402040204020203" pitchFamily="34" charset="0"/>
              </a:rPr>
              <a:t>2 500€ Net </a:t>
            </a:r>
            <a:r>
              <a:rPr lang="fr-FR" sz="1050" b="1" dirty="0" err="1">
                <a:solidFill>
                  <a:schemeClr val="bg1"/>
                </a:solidFill>
                <a:latin typeface="Segoe UI Semilight" panose="020B0402040204020203" pitchFamily="34" charset="0"/>
                <a:cs typeface="Segoe UI Semilight" panose="020B0402040204020203" pitchFamily="34" charset="0"/>
              </a:rPr>
              <a:t>Net</a:t>
            </a:r>
            <a:r>
              <a:rPr lang="fr-FR" sz="1050" b="1" dirty="0">
                <a:solidFill>
                  <a:schemeClr val="bg1"/>
                </a:solidFill>
                <a:latin typeface="Segoe UI Semilight" panose="020B0402040204020203" pitchFamily="34" charset="0"/>
                <a:cs typeface="Segoe UI Semilight" panose="020B0402040204020203" pitchFamily="34" charset="0"/>
              </a:rPr>
              <a:t> HT</a:t>
            </a:r>
          </a:p>
        </p:txBody>
      </p:sp>
      <p:cxnSp>
        <p:nvCxnSpPr>
          <p:cNvPr id="27" name="Connecteur droit 26">
            <a:extLst>
              <a:ext uri="{FF2B5EF4-FFF2-40B4-BE49-F238E27FC236}">
                <a16:creationId xmlns:a16="http://schemas.microsoft.com/office/drawing/2014/main" id="{EE223CD9-7FC6-4F40-A982-E03562A64226}"/>
              </a:ext>
            </a:extLst>
          </p:cNvPr>
          <p:cNvCxnSpPr>
            <a:cxnSpLocks/>
          </p:cNvCxnSpPr>
          <p:nvPr/>
        </p:nvCxnSpPr>
        <p:spPr>
          <a:xfrm>
            <a:off x="349298" y="2786142"/>
            <a:ext cx="0" cy="231483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BE5699FA-28CD-4675-8279-C25293831212}"/>
              </a:ext>
            </a:extLst>
          </p:cNvPr>
          <p:cNvCxnSpPr>
            <a:cxnSpLocks/>
          </p:cNvCxnSpPr>
          <p:nvPr/>
        </p:nvCxnSpPr>
        <p:spPr>
          <a:xfrm>
            <a:off x="424903" y="3804259"/>
            <a:ext cx="0" cy="2187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44815AD4-1279-4E23-80B7-3BCBED190A32}"/>
              </a:ext>
            </a:extLst>
          </p:cNvPr>
          <p:cNvSpPr txBox="1"/>
          <p:nvPr/>
        </p:nvSpPr>
        <p:spPr>
          <a:xfrm flipH="1">
            <a:off x="5937377" y="3189355"/>
            <a:ext cx="2390552" cy="646331"/>
          </a:xfrm>
          <a:prstGeom prst="rect">
            <a:avLst/>
          </a:prstGeom>
          <a:noFill/>
        </p:spPr>
        <p:txBody>
          <a:bodyPr wrap="square" rtlCol="0">
            <a:spAutoFit/>
          </a:bodyPr>
          <a:lstStyle/>
          <a:p>
            <a:r>
              <a:rPr lang="fr-FR" sz="1200" b="1" dirty="0">
                <a:solidFill>
                  <a:srgbClr val="C00000"/>
                </a:solidFill>
                <a:latin typeface="Segoe UI Semilight" panose="020B0402040204020203" pitchFamily="34" charset="0"/>
                <a:cs typeface="Segoe UI Semilight" panose="020B0402040204020203" pitchFamily="34" charset="0"/>
              </a:rPr>
              <a:t>Positionnez-vous en expert dans votre domaine</a:t>
            </a:r>
            <a:r>
              <a:rPr lang="fr-FR" sz="1200" dirty="0">
                <a:solidFill>
                  <a:srgbClr val="C00000"/>
                </a:solidFill>
                <a:latin typeface="Segoe UI Semilight" panose="020B0402040204020203" pitchFamily="34" charset="0"/>
                <a:cs typeface="Segoe UI Semilight" panose="020B0402040204020203" pitchFamily="34" charset="0"/>
              </a:rPr>
              <a:t> </a:t>
            </a:r>
            <a:r>
              <a:rPr lang="fr-FR" sz="1200" dirty="0">
                <a:latin typeface="Segoe UI Semilight" panose="020B0402040204020203" pitchFamily="34" charset="0"/>
                <a:cs typeface="Segoe UI Semilight" panose="020B0402040204020203" pitchFamily="34" charset="0"/>
              </a:rPr>
              <a:t>d’activité sous la caution de Emballages magazine</a:t>
            </a:r>
          </a:p>
        </p:txBody>
      </p:sp>
      <p:sp>
        <p:nvSpPr>
          <p:cNvPr id="38" name="ZoneTexte 37">
            <a:extLst>
              <a:ext uri="{FF2B5EF4-FFF2-40B4-BE49-F238E27FC236}">
                <a16:creationId xmlns:a16="http://schemas.microsoft.com/office/drawing/2014/main" id="{9850D2A7-E256-4E09-8943-A54C72B490B0}"/>
              </a:ext>
            </a:extLst>
          </p:cNvPr>
          <p:cNvSpPr txBox="1"/>
          <p:nvPr/>
        </p:nvSpPr>
        <p:spPr>
          <a:xfrm flipH="1">
            <a:off x="5937377" y="4098933"/>
            <a:ext cx="2462024" cy="646331"/>
          </a:xfrm>
          <a:prstGeom prst="rect">
            <a:avLst/>
          </a:prstGeom>
          <a:noFill/>
        </p:spPr>
        <p:txBody>
          <a:bodyPr wrap="square" rtlCol="0">
            <a:spAutoFit/>
          </a:bodyPr>
          <a:lstStyle/>
          <a:p>
            <a:r>
              <a:rPr lang="fr-FR" sz="1200" b="1" dirty="0">
                <a:solidFill>
                  <a:srgbClr val="C00000"/>
                </a:solidFill>
                <a:latin typeface="Segoe UI Semilight" panose="020B0402040204020203" pitchFamily="34" charset="0"/>
                <a:cs typeface="Segoe UI Semilight" panose="020B0402040204020203" pitchFamily="34" charset="0"/>
              </a:rPr>
              <a:t>Faites rayonner votre marque et vos produits ou solutions </a:t>
            </a:r>
            <a:r>
              <a:rPr lang="fr-FR" sz="1200" dirty="0">
                <a:latin typeface="Segoe UI Semilight" panose="020B0402040204020203" pitchFamily="34" charset="0"/>
                <a:cs typeface="Segoe UI Semilight" panose="020B0402040204020203" pitchFamily="34" charset="0"/>
              </a:rPr>
              <a:t>auprès d’une cible de décideurs</a:t>
            </a:r>
          </a:p>
        </p:txBody>
      </p:sp>
      <p:pic>
        <p:nvPicPr>
          <p:cNvPr id="40" name="Image 39">
            <a:extLst>
              <a:ext uri="{FF2B5EF4-FFF2-40B4-BE49-F238E27FC236}">
                <a16:creationId xmlns:a16="http://schemas.microsoft.com/office/drawing/2014/main" id="{243189D6-47F4-4F5D-9A12-5C8002BDFCE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6133"/>
          <a:stretch/>
        </p:blipFill>
        <p:spPr>
          <a:xfrm>
            <a:off x="5406748" y="3230594"/>
            <a:ext cx="514450" cy="431452"/>
          </a:xfrm>
          <a:prstGeom prst="rect">
            <a:avLst/>
          </a:prstGeom>
        </p:spPr>
      </p:pic>
      <p:pic>
        <p:nvPicPr>
          <p:cNvPr id="42" name="Image 41">
            <a:extLst>
              <a:ext uri="{FF2B5EF4-FFF2-40B4-BE49-F238E27FC236}">
                <a16:creationId xmlns:a16="http://schemas.microsoft.com/office/drawing/2014/main" id="{7EA3E551-A02F-469E-8E5C-3E4071C2921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4667"/>
          <a:stretch/>
        </p:blipFill>
        <p:spPr>
          <a:xfrm>
            <a:off x="5493840" y="4156572"/>
            <a:ext cx="427358" cy="364679"/>
          </a:xfrm>
          <a:prstGeom prst="rect">
            <a:avLst/>
          </a:prstGeom>
        </p:spPr>
      </p:pic>
      <p:pic>
        <p:nvPicPr>
          <p:cNvPr id="44" name="Image 43">
            <a:extLst>
              <a:ext uri="{FF2B5EF4-FFF2-40B4-BE49-F238E27FC236}">
                <a16:creationId xmlns:a16="http://schemas.microsoft.com/office/drawing/2014/main" id="{4A1D0CC2-D387-491C-AD0E-AE7BA51DEEA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6266"/>
          <a:stretch/>
        </p:blipFill>
        <p:spPr>
          <a:xfrm>
            <a:off x="5463692" y="5008510"/>
            <a:ext cx="487651" cy="408326"/>
          </a:xfrm>
          <a:prstGeom prst="rect">
            <a:avLst/>
          </a:prstGeom>
        </p:spPr>
      </p:pic>
      <p:sp>
        <p:nvSpPr>
          <p:cNvPr id="46" name="ZoneTexte 45">
            <a:extLst>
              <a:ext uri="{FF2B5EF4-FFF2-40B4-BE49-F238E27FC236}">
                <a16:creationId xmlns:a16="http://schemas.microsoft.com/office/drawing/2014/main" id="{3BAE07E5-5209-413B-8981-1F65FFD5E238}"/>
              </a:ext>
            </a:extLst>
          </p:cNvPr>
          <p:cNvSpPr txBox="1"/>
          <p:nvPr/>
        </p:nvSpPr>
        <p:spPr>
          <a:xfrm flipH="1">
            <a:off x="5946716" y="4935673"/>
            <a:ext cx="2462024" cy="830997"/>
          </a:xfrm>
          <a:prstGeom prst="rect">
            <a:avLst/>
          </a:prstGeom>
          <a:noFill/>
        </p:spPr>
        <p:txBody>
          <a:bodyPr wrap="square" rtlCol="0">
            <a:spAutoFit/>
          </a:bodyPr>
          <a:lstStyle/>
          <a:p>
            <a:r>
              <a:rPr lang="fr-FR" sz="1200" b="1" dirty="0">
                <a:solidFill>
                  <a:srgbClr val="C00000"/>
                </a:solidFill>
                <a:latin typeface="Segoe UI Semilight" panose="020B0402040204020203" pitchFamily="34" charset="0"/>
                <a:cs typeface="Segoe UI Semilight" panose="020B0402040204020203" pitchFamily="34" charset="0"/>
              </a:rPr>
              <a:t>Captez une large audience </a:t>
            </a:r>
            <a:r>
              <a:rPr lang="fr-FR" sz="1200" dirty="0">
                <a:latin typeface="Segoe UI Semilight" panose="020B0402040204020203" pitchFamily="34" charset="0"/>
                <a:cs typeface="Segoe UI Semilight" panose="020B0402040204020203" pitchFamily="34" charset="0"/>
              </a:rPr>
              <a:t>grâce à la puissance de notre site média et l’extension via les réseaux sociaux ou des actions de marketing direct</a:t>
            </a:r>
          </a:p>
        </p:txBody>
      </p:sp>
      <p:pic>
        <p:nvPicPr>
          <p:cNvPr id="30" name="Picture 2" descr="Carton Ondulé de Franc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394" y="261599"/>
            <a:ext cx="2880320" cy="775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855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79512" y="332656"/>
            <a:ext cx="6480090" cy="1008112"/>
          </a:xfrm>
        </p:spPr>
        <p:txBody>
          <a:bodyPr>
            <a:normAutofit/>
          </a:bodyPr>
          <a:lstStyle/>
          <a:p>
            <a:pPr algn="l"/>
            <a:r>
              <a:rPr lang="fr-FR" sz="3200" b="1" cap="small" dirty="0">
                <a:solidFill>
                  <a:schemeClr val="bg1"/>
                </a:solidFill>
                <a:latin typeface="Candara" pitchFamily="34" charset="0"/>
              </a:rPr>
              <a:t>Ton  contact</a:t>
            </a:r>
          </a:p>
        </p:txBody>
      </p:sp>
      <p:sp>
        <p:nvSpPr>
          <p:cNvPr id="10" name="Espace réservé du numéro de diapositive 5"/>
          <p:cNvSpPr>
            <a:spLocks noGrp="1"/>
          </p:cNvSpPr>
          <p:nvPr>
            <p:ph type="sldNum" sz="quarter" idx="4294967295"/>
          </p:nvPr>
        </p:nvSpPr>
        <p:spPr>
          <a:xfrm>
            <a:off x="7010400" y="6356350"/>
            <a:ext cx="2133600" cy="365125"/>
          </a:xfrm>
        </p:spPr>
        <p:txBody>
          <a:bodyPr/>
          <a:lstStyle>
            <a:lvl1pPr>
              <a:defRPr b="1">
                <a:solidFill>
                  <a:schemeClr val="bg1"/>
                </a:solidFill>
              </a:defRPr>
            </a:lvl1pPr>
          </a:lstStyle>
          <a:p>
            <a:fld id="{19614B7F-BEEA-4069-87AA-0483C35A20EC}" type="slidenum">
              <a:rPr lang="fr-FR" smtClean="0">
                <a:latin typeface="Candara" pitchFamily="34" charset="0"/>
              </a:rPr>
              <a:pPr/>
              <a:t>16</a:t>
            </a:fld>
            <a:endParaRPr lang="fr-FR" dirty="0">
              <a:latin typeface="Candara" pitchFamily="34" charset="0"/>
            </a:endParaRPr>
          </a:p>
        </p:txBody>
      </p:sp>
      <p:grpSp>
        <p:nvGrpSpPr>
          <p:cNvPr id="2" name="Groupe 1"/>
          <p:cNvGrpSpPr/>
          <p:nvPr/>
        </p:nvGrpSpPr>
        <p:grpSpPr>
          <a:xfrm>
            <a:off x="5192531" y="421165"/>
            <a:ext cx="3430078" cy="831093"/>
            <a:chOff x="4067944" y="243097"/>
            <a:chExt cx="4824536" cy="1168964"/>
          </a:xfrm>
        </p:grpSpPr>
        <p:sp>
          <p:nvSpPr>
            <p:cNvPr id="14" name="Rectangle 13"/>
            <p:cNvSpPr/>
            <p:nvPr/>
          </p:nvSpPr>
          <p:spPr>
            <a:xfrm>
              <a:off x="4067944" y="243097"/>
              <a:ext cx="4824536" cy="116896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pic>
          <p:nvPicPr>
            <p:cNvPr id="15" name="Picture 4" descr="R:\Marketing\Iconographie\Emballages Magazine\logo_Emballages_Magazine.jpg"/>
            <p:cNvPicPr>
              <a:picLocks noChangeAspect="1" noChangeArrowheads="1"/>
            </p:cNvPicPr>
            <p:nvPr/>
          </p:nvPicPr>
          <p:blipFill>
            <a:blip r:embed="rId2" cstate="screen">
              <a:clrChange>
                <a:clrFrom>
                  <a:srgbClr val="FDFDFD"/>
                </a:clrFrom>
                <a:clrTo>
                  <a:srgbClr val="FDFDFD">
                    <a:alpha val="0"/>
                  </a:srgbClr>
                </a:clrTo>
              </a:clrChange>
            </a:blip>
            <a:srcRect/>
            <a:stretch>
              <a:fillRect/>
            </a:stretch>
          </p:blipFill>
          <p:spPr bwMode="auto">
            <a:xfrm>
              <a:off x="4242157" y="359527"/>
              <a:ext cx="4548117" cy="936104"/>
            </a:xfrm>
            <a:prstGeom prst="rect">
              <a:avLst/>
            </a:prstGeom>
            <a:noFill/>
          </p:spPr>
        </p:pic>
      </p:grpSp>
      <p:sp>
        <p:nvSpPr>
          <p:cNvPr id="8" name="Rectangle à coins arrondis 7"/>
          <p:cNvSpPr/>
          <p:nvPr/>
        </p:nvSpPr>
        <p:spPr>
          <a:xfrm>
            <a:off x="1547664" y="3284984"/>
            <a:ext cx="6336704" cy="1753614"/>
          </a:xfrm>
          <a:prstGeom prst="roundRect">
            <a:avLst>
              <a:gd name="adj" fmla="val 0"/>
            </a:avLst>
          </a:prstGeom>
          <a:ln w="3175">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fr-FR" sz="1600" b="1" cap="small" dirty="0">
                <a:latin typeface="Candara" panose="020E0502030303020204" pitchFamily="34" charset="0"/>
              </a:rPr>
              <a:t>Directrice commerciale du Pôle Industrie</a:t>
            </a:r>
          </a:p>
          <a:p>
            <a:pPr algn="ctr"/>
            <a:r>
              <a:rPr lang="fr-FR" sz="1600" b="1" cap="small" dirty="0">
                <a:latin typeface="Candara" panose="020E0502030303020204" pitchFamily="34" charset="0"/>
              </a:rPr>
              <a:t>Magazines spécialistes </a:t>
            </a:r>
          </a:p>
          <a:p>
            <a:pPr algn="ctr"/>
            <a:r>
              <a:rPr lang="fr-FR" sz="1600" b="1" cap="small" dirty="0">
                <a:solidFill>
                  <a:srgbClr val="C00000"/>
                </a:solidFill>
                <a:latin typeface="Candara" panose="020E0502030303020204" pitchFamily="34" charset="0"/>
              </a:rPr>
              <a:t>Patricia RAPHEL</a:t>
            </a:r>
          </a:p>
          <a:p>
            <a:pPr algn="ctr"/>
            <a:r>
              <a:rPr lang="fr-FR" sz="1400" cap="small" dirty="0">
                <a:latin typeface="Candara" panose="020E0502030303020204" pitchFamily="34" charset="0"/>
              </a:rPr>
              <a:t>Tél. : 01 77 92 96 58</a:t>
            </a:r>
          </a:p>
          <a:p>
            <a:pPr algn="ctr"/>
            <a:endParaRPr lang="fr-FR" sz="1400" cap="small" dirty="0">
              <a:latin typeface="Candara" panose="020E0502030303020204" pitchFamily="34" charset="0"/>
            </a:endParaRPr>
          </a:p>
          <a:p>
            <a:pPr algn="ctr"/>
            <a:r>
              <a:rPr lang="fr-FR" sz="1400" cap="small" dirty="0">
                <a:latin typeface="Candara" panose="020E0502030303020204" pitchFamily="34" charset="0"/>
              </a:rPr>
              <a:t>Patrica.raphel@infopro-digital.com</a:t>
            </a:r>
          </a:p>
        </p:txBody>
      </p:sp>
      <p:sp>
        <p:nvSpPr>
          <p:cNvPr id="9" name="Rectangle à coins arrondis 8"/>
          <p:cNvSpPr/>
          <p:nvPr/>
        </p:nvSpPr>
        <p:spPr>
          <a:xfrm flipV="1">
            <a:off x="1835005" y="7173416"/>
            <a:ext cx="4034681" cy="144016"/>
          </a:xfrm>
          <a:prstGeom prst="roundRect">
            <a:avLst>
              <a:gd name="adj" fmla="val 0"/>
            </a:avLst>
          </a:prstGeom>
          <a:ln w="3175">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1400" cap="small" dirty="0">
              <a:latin typeface="Candara" panose="020E0502030303020204" pitchFamily="34" charset="0"/>
            </a:endParaRPr>
          </a:p>
        </p:txBody>
      </p:sp>
      <p:pic>
        <p:nvPicPr>
          <p:cNvPr id="11" name="Picture 2" descr="Carton Ondulé de Franc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451" y="470590"/>
            <a:ext cx="1991791" cy="73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23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24744"/>
            <a:ext cx="9062237" cy="5478423"/>
          </a:xfrm>
          <a:prstGeom prst="rect">
            <a:avLst/>
          </a:prstGeom>
        </p:spPr>
        <p:txBody>
          <a:bodyPr wrap="square">
            <a:spAutoFit/>
          </a:bodyPr>
          <a:lstStyle/>
          <a:p>
            <a:endParaRPr lang="fr-FR" b="1" cap="small" dirty="0">
              <a:latin typeface="Candara" pitchFamily="34" charset="0"/>
            </a:endParaRPr>
          </a:p>
          <a:p>
            <a:endParaRPr lang="fr-FR" b="1" cap="small" dirty="0">
              <a:latin typeface="Candara" pitchFamily="34" charset="0"/>
            </a:endParaRPr>
          </a:p>
          <a:p>
            <a:endParaRPr lang="fr-FR" b="1" cap="small" dirty="0">
              <a:latin typeface="Candara" pitchFamily="34" charset="0"/>
            </a:endParaRPr>
          </a:p>
          <a:p>
            <a:r>
              <a:rPr lang="fr-FR" b="1" cap="small" dirty="0">
                <a:latin typeface="Candara" pitchFamily="34" charset="0"/>
              </a:rPr>
              <a:t>                          DISPOSITIF FIL ROUGE EXCLUSIF DE JANVIER A  A </a:t>
            </a:r>
            <a:r>
              <a:rPr lang="fr-FR" b="1" cap="small" dirty="0" err="1">
                <a:latin typeface="Candara" pitchFamily="34" charset="0"/>
              </a:rPr>
              <a:t>D</a:t>
            </a:r>
            <a:r>
              <a:rPr lang="fr-FR" sz="2000" b="1" cap="small" dirty="0" err="1">
                <a:latin typeface="Candara" pitchFamily="34" charset="0"/>
              </a:rPr>
              <a:t>é</a:t>
            </a:r>
            <a:r>
              <a:rPr lang="fr-FR" b="1" cap="small" dirty="0" err="1">
                <a:latin typeface="Candara" pitchFamily="34" charset="0"/>
              </a:rPr>
              <a:t>CEMBRE</a:t>
            </a:r>
            <a:r>
              <a:rPr lang="fr-FR" b="1" cap="small" dirty="0">
                <a:latin typeface="Candara" pitchFamily="34" charset="0"/>
              </a:rPr>
              <a:t> </a:t>
            </a:r>
            <a:r>
              <a:rPr lang="fr-FR" sz="2400" b="1" cap="small" dirty="0">
                <a:latin typeface="Candara" pitchFamily="34" charset="0"/>
              </a:rPr>
              <a:t>2022</a:t>
            </a:r>
            <a:r>
              <a:rPr lang="fr-FR" b="1" cap="small" dirty="0">
                <a:latin typeface="Candara" pitchFamily="34" charset="0"/>
              </a:rPr>
              <a:t> </a:t>
            </a:r>
            <a:br>
              <a:rPr lang="fr-FR" b="1" cap="small" dirty="0">
                <a:latin typeface="Candara" pitchFamily="34" charset="0"/>
              </a:rPr>
            </a:br>
            <a:r>
              <a:rPr lang="fr-FR" b="1" cap="small" dirty="0">
                <a:latin typeface="Candara" pitchFamily="34" charset="0"/>
              </a:rPr>
              <a:t>                                                         </a:t>
            </a:r>
            <a:r>
              <a:rPr lang="fr-FR" sz="2000" b="1" cap="small" dirty="0">
                <a:latin typeface="Candara" pitchFamily="34" charset="0"/>
              </a:rPr>
              <a:t>Soit UN AN </a:t>
            </a:r>
            <a:r>
              <a:rPr lang="fr-FR" b="1" cap="small" dirty="0">
                <a:latin typeface="Candara" pitchFamily="34" charset="0"/>
              </a:rPr>
              <a:t> DE VISIBILITE</a:t>
            </a:r>
          </a:p>
          <a:p>
            <a:r>
              <a:rPr lang="fr-FR" b="1" cap="small" dirty="0">
                <a:latin typeface="Candara" pitchFamily="34" charset="0"/>
              </a:rPr>
              <a:t>     </a:t>
            </a:r>
            <a:r>
              <a:rPr lang="fr-FR" sz="1600" b="1" dirty="0">
                <a:latin typeface="Candara" pitchFamily="34" charset="0"/>
              </a:rPr>
              <a:t>            		   </a:t>
            </a:r>
          </a:p>
          <a:p>
            <a:r>
              <a:rPr lang="fr-FR" sz="1600" b="1" dirty="0">
                <a:latin typeface="Candara" pitchFamily="34" charset="0"/>
              </a:rPr>
              <a:t>                                                                  </a:t>
            </a:r>
            <a:r>
              <a:rPr lang="fr-FR" b="1" dirty="0">
                <a:latin typeface="Candara" pitchFamily="34" charset="0"/>
              </a:rPr>
              <a:t>DISPOSITIF </a:t>
            </a:r>
            <a:r>
              <a:rPr lang="fr-FR" b="1" cap="small" dirty="0">
                <a:latin typeface="Candara" pitchFamily="34" charset="0"/>
              </a:rPr>
              <a:t>EVENT :</a:t>
            </a:r>
            <a:br>
              <a:rPr lang="fr-FR" sz="1600" b="1" cap="small" dirty="0">
                <a:latin typeface="Candara" pitchFamily="34" charset="0"/>
              </a:rPr>
            </a:br>
            <a:r>
              <a:rPr lang="fr-FR" sz="1600" b="1" cap="small" dirty="0">
                <a:latin typeface="Candara" pitchFamily="34" charset="0"/>
              </a:rPr>
              <a:t>                   1 </a:t>
            </a:r>
            <a:r>
              <a:rPr lang="fr-FR" sz="2000" b="1" cap="small" dirty="0">
                <a:latin typeface="Candara" pitchFamily="34" charset="0"/>
              </a:rPr>
              <a:t>-  </a:t>
            </a:r>
            <a:r>
              <a:rPr lang="fr-FR" sz="2000" cap="small" dirty="0">
                <a:latin typeface="Candara" pitchFamily="34" charset="0"/>
              </a:rPr>
              <a:t>Sponsoring de la conférence annuelle de l’emballage du 23 juin</a:t>
            </a:r>
          </a:p>
          <a:p>
            <a:r>
              <a:rPr lang="fr-FR" sz="2000" cap="small" dirty="0">
                <a:latin typeface="Candara" pitchFamily="34" charset="0"/>
              </a:rPr>
              <a:t>                      2 - sponsoring des oscars de l’emballage du 21 novembre </a:t>
            </a:r>
          </a:p>
          <a:p>
            <a:r>
              <a:rPr lang="fr-FR" sz="2000" cap="small" dirty="0">
                <a:latin typeface="Candara" pitchFamily="34" charset="0"/>
              </a:rPr>
              <a:t>                              dans la catégorie métiers matériaux carton ondule</a:t>
            </a:r>
            <a:br>
              <a:rPr lang="fr-FR" sz="2000" cap="small" dirty="0">
                <a:latin typeface="Candara" pitchFamily="34" charset="0"/>
              </a:rPr>
            </a:br>
            <a:endParaRPr lang="fr-FR" sz="2000" cap="small" dirty="0">
              <a:latin typeface="Candara" pitchFamily="34" charset="0"/>
            </a:endParaRPr>
          </a:p>
          <a:p>
            <a:r>
              <a:rPr lang="fr-FR" sz="2000" dirty="0"/>
              <a:t>Ces 2 cérémonies auront lieu en présentiel et seront retransmises en direct sur notre             plateforme digitale </a:t>
            </a:r>
            <a:br>
              <a:rPr lang="fr-FR" sz="2000" dirty="0"/>
            </a:br>
            <a:endParaRPr lang="fr-FR" sz="2000" dirty="0"/>
          </a:p>
          <a:p>
            <a:r>
              <a:rPr lang="fr-FR" b="1" cap="small" dirty="0">
                <a:latin typeface="Candara" pitchFamily="34" charset="0"/>
              </a:rPr>
              <a:t>		                  </a:t>
            </a:r>
            <a:r>
              <a:rPr lang="fr-FR" cap="small" dirty="0">
                <a:latin typeface="Candara" pitchFamily="34" charset="0"/>
              </a:rPr>
              <a:t> </a:t>
            </a:r>
            <a:br>
              <a:rPr lang="fr-FR" cap="small" dirty="0">
                <a:latin typeface="Candara" pitchFamily="34" charset="0"/>
              </a:rPr>
            </a:br>
            <a:endParaRPr lang="fr-FR" cap="small" dirty="0">
              <a:latin typeface="Candara" pitchFamily="34" charset="0"/>
            </a:endParaRPr>
          </a:p>
          <a:p>
            <a:br>
              <a:rPr lang="fr-FR" sz="2000" dirty="0"/>
            </a:br>
            <a:endParaRPr lang="fr-FR" sz="2000" dirty="0"/>
          </a:p>
        </p:txBody>
      </p:sp>
      <p:pic>
        <p:nvPicPr>
          <p:cNvPr id="3" name="Picture 2" descr="Carton Ondulé de Fran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76672"/>
            <a:ext cx="2880320" cy="775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919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idx="4294967295"/>
          </p:nvPr>
        </p:nvSpPr>
        <p:spPr>
          <a:xfrm>
            <a:off x="251520" y="1916832"/>
            <a:ext cx="8608723" cy="5040560"/>
          </a:xfrm>
        </p:spPr>
        <p:txBody>
          <a:bodyPr>
            <a:normAutofit/>
          </a:bodyPr>
          <a:lstStyle/>
          <a:p>
            <a:r>
              <a:rPr lang="fr-FR" sz="1800" b="1" cap="small" dirty="0">
                <a:latin typeface="Candara" pitchFamily="34" charset="0"/>
              </a:rPr>
              <a:t>DISPOSITIF FIL ROUGE EXCLUSIF </a:t>
            </a:r>
            <a:r>
              <a:rPr lang="fr-FR" sz="2000" b="1" cap="small" dirty="0">
                <a:latin typeface="Candara" pitchFamily="34" charset="0"/>
              </a:rPr>
              <a:t>DE JANVIER  A </a:t>
            </a:r>
            <a:r>
              <a:rPr lang="fr-FR" sz="2000" b="1" cap="small" dirty="0" err="1">
                <a:latin typeface="Candara" pitchFamily="34" charset="0"/>
              </a:rPr>
              <a:t>D</a:t>
            </a:r>
            <a:r>
              <a:rPr lang="fr-FR" sz="2400" b="1" cap="small" dirty="0" err="1">
                <a:latin typeface="Candara" pitchFamily="34" charset="0"/>
              </a:rPr>
              <a:t>é</a:t>
            </a:r>
            <a:r>
              <a:rPr lang="fr-FR" sz="2000" b="1" cap="small" dirty="0" err="1">
                <a:latin typeface="Candara" pitchFamily="34" charset="0"/>
              </a:rPr>
              <a:t>CEMBRE</a:t>
            </a:r>
            <a:r>
              <a:rPr lang="fr-FR" sz="2000" b="1" cap="small" dirty="0">
                <a:latin typeface="Candara" pitchFamily="34" charset="0"/>
              </a:rPr>
              <a:t> </a:t>
            </a:r>
            <a:r>
              <a:rPr lang="fr-FR" sz="2700" b="1" cap="small" dirty="0">
                <a:latin typeface="Candara" pitchFamily="34" charset="0"/>
              </a:rPr>
              <a:t>2022</a:t>
            </a:r>
            <a:r>
              <a:rPr lang="fr-FR" sz="2000" b="1" cap="small" dirty="0">
                <a:latin typeface="Candara" pitchFamily="34" charset="0"/>
              </a:rPr>
              <a:t> </a:t>
            </a:r>
            <a:br>
              <a:rPr lang="fr-FR" sz="2000" b="1" cap="small" dirty="0">
                <a:latin typeface="Candara" pitchFamily="34" charset="0"/>
              </a:rPr>
            </a:br>
            <a:r>
              <a:rPr lang="fr-FR" sz="2200" b="1" cap="small" dirty="0">
                <a:latin typeface="Candara" pitchFamily="34" charset="0"/>
              </a:rPr>
              <a:t>Soit un AN</a:t>
            </a:r>
            <a:r>
              <a:rPr lang="fr-FR" sz="2000" b="1" cap="small" dirty="0">
                <a:latin typeface="Candara" pitchFamily="34" charset="0"/>
              </a:rPr>
              <a:t> DE </a:t>
            </a:r>
            <a:r>
              <a:rPr lang="fr-FR" sz="2000" b="1" cap="small" dirty="0" err="1">
                <a:latin typeface="Candara" pitchFamily="34" charset="0"/>
              </a:rPr>
              <a:t>VISIBILIT</a:t>
            </a:r>
            <a:r>
              <a:rPr lang="fr-FR" sz="2400" b="1" cap="small" dirty="0" err="1">
                <a:latin typeface="Candara" pitchFamily="34" charset="0"/>
              </a:rPr>
              <a:t>é</a:t>
            </a:r>
            <a:br>
              <a:rPr lang="fr-FR" sz="2000" b="1" cap="small" dirty="0">
                <a:latin typeface="Candara" pitchFamily="34" charset="0"/>
              </a:rPr>
            </a:br>
            <a:br>
              <a:rPr lang="fr-FR" sz="1600" dirty="0"/>
            </a:br>
            <a:r>
              <a:rPr lang="fr-FR" sz="1800" b="1" dirty="0">
                <a:latin typeface="Candara" panose="020E0502030303020204" pitchFamily="34" charset="0"/>
              </a:rPr>
              <a:t>DISPOSITIF </a:t>
            </a:r>
            <a:r>
              <a:rPr lang="fr-FR" sz="1800" b="1" cap="small" dirty="0">
                <a:latin typeface="Candara" pitchFamily="34" charset="0"/>
              </a:rPr>
              <a:t>DIGITAL ET DATA :</a:t>
            </a:r>
            <a:br>
              <a:rPr lang="fr-FR" sz="1800" b="1" cap="small" dirty="0">
                <a:latin typeface="Candara" pitchFamily="34" charset="0"/>
              </a:rPr>
            </a:br>
            <a:r>
              <a:rPr lang="fr-FR" sz="2000" b="1" cap="small" dirty="0">
                <a:latin typeface="Candara" pitchFamily="34" charset="0"/>
              </a:rPr>
              <a:t>Pack </a:t>
            </a:r>
            <a:r>
              <a:rPr lang="fr-FR" sz="2000" b="1" cap="small" dirty="0" err="1">
                <a:latin typeface="Candara" pitchFamily="34" charset="0"/>
              </a:rPr>
              <a:t>access</a:t>
            </a:r>
            <a:r>
              <a:rPr lang="fr-FR" sz="2000" b="1" cap="small" dirty="0">
                <a:latin typeface="Candara" pitchFamily="34" charset="0"/>
              </a:rPr>
              <a:t> conte</a:t>
            </a:r>
            <a:r>
              <a:rPr lang="fr-FR" sz="1800" b="1" cap="small" dirty="0">
                <a:latin typeface="Candara" pitchFamily="34" charset="0"/>
              </a:rPr>
              <a:t>nt</a:t>
            </a:r>
            <a:br>
              <a:rPr lang="fr-FR" sz="1800" b="1" cap="small" dirty="0">
                <a:latin typeface="Candara" pitchFamily="34" charset="0"/>
              </a:rPr>
            </a:br>
            <a:r>
              <a:rPr lang="fr-FR" sz="1800" cap="small" dirty="0">
                <a:latin typeface="Candara" pitchFamily="34" charset="0"/>
              </a:rPr>
              <a:t>Hébergement et </a:t>
            </a:r>
            <a:r>
              <a:rPr lang="fr-FR" sz="1800" dirty="0">
                <a:latin typeface="Candara" pitchFamily="34" charset="0"/>
              </a:rPr>
              <a:t>diffusion du contenu de votre parution de novembre dédiée à la «tribune des experts » sur www.emballagesmagazine.com avec médiatisation </a:t>
            </a:r>
            <a:br>
              <a:rPr lang="fr-FR" sz="1800" dirty="0">
                <a:latin typeface="Candara" pitchFamily="34" charset="0"/>
              </a:rPr>
            </a:br>
            <a:r>
              <a:rPr lang="fr-FR" sz="1800" b="1" dirty="0">
                <a:latin typeface="Candara" pitchFamily="34" charset="0"/>
              </a:rPr>
              <a:t>arche + </a:t>
            </a:r>
            <a:r>
              <a:rPr lang="fr-FR" sz="1800" b="1" dirty="0" err="1">
                <a:latin typeface="Candara" pitchFamily="34" charset="0"/>
              </a:rPr>
              <a:t>infeed</a:t>
            </a:r>
            <a:r>
              <a:rPr lang="fr-FR" sz="1800" b="1" dirty="0">
                <a:latin typeface="Candara" pitchFamily="34" charset="0"/>
              </a:rPr>
              <a:t> pendant 1 mois</a:t>
            </a:r>
            <a:br>
              <a:rPr lang="fr-FR" sz="1800" b="1" dirty="0">
                <a:latin typeface="Candara" pitchFamily="34" charset="0"/>
              </a:rPr>
            </a:br>
            <a:br>
              <a:rPr lang="fr-FR" sz="1800" b="1" dirty="0">
                <a:latin typeface="Candara" pitchFamily="34" charset="0"/>
              </a:rPr>
            </a:br>
            <a:r>
              <a:rPr lang="fr-FR" sz="2000" b="1" cap="small" dirty="0">
                <a:latin typeface="Candara" pitchFamily="34" charset="0"/>
              </a:rPr>
              <a:t>4 </a:t>
            </a:r>
            <a:r>
              <a:rPr lang="fr-FR" sz="2000" b="1" cap="small" dirty="0" err="1">
                <a:latin typeface="Candara" pitchFamily="34" charset="0"/>
              </a:rPr>
              <a:t>emaililng</a:t>
            </a:r>
            <a:r>
              <a:rPr lang="fr-FR" sz="2000" b="1" cap="small" dirty="0">
                <a:latin typeface="Candara" pitchFamily="34" charset="0"/>
              </a:rPr>
              <a:t> ciblés : mars /juin/septembre et décembre auprès de 10 000 contacts</a:t>
            </a:r>
            <a:br>
              <a:rPr lang="fr-FR" sz="2000" b="1" cap="small" dirty="0">
                <a:latin typeface="Candara" pitchFamily="34" charset="0"/>
              </a:rPr>
            </a:br>
            <a:br>
              <a:rPr lang="fr-FR" sz="2000" b="1" dirty="0"/>
            </a:br>
            <a:r>
              <a:rPr lang="fr-FR" sz="2000" b="1" dirty="0"/>
              <a:t>DISPOSITIF WEBINAR :</a:t>
            </a:r>
            <a:br>
              <a:rPr lang="fr-FR" sz="2000" b="1" dirty="0"/>
            </a:br>
            <a:br>
              <a:rPr lang="fr-FR" sz="2000" b="1" dirty="0"/>
            </a:br>
            <a:r>
              <a:rPr lang="fr-FR" sz="2000" b="1" dirty="0"/>
              <a:t>Un </a:t>
            </a:r>
            <a:r>
              <a:rPr lang="fr-FR" sz="2000" b="1" dirty="0" err="1"/>
              <a:t>webinar</a:t>
            </a:r>
            <a:r>
              <a:rPr lang="fr-FR" sz="2000" b="1" dirty="0"/>
              <a:t> Annonceur ou Brand Content </a:t>
            </a:r>
            <a:r>
              <a:rPr lang="fr-FR" sz="2000" dirty="0"/>
              <a:t>( date à définir ) pour évangéliser le marché / REPLAY sur le site / Transmission du MP 4 à COF  </a:t>
            </a:r>
            <a:endParaRPr lang="fr-FR" sz="2000" dirty="0">
              <a:latin typeface="Candara" pitchFamily="34" charset="0"/>
            </a:endParaRPr>
          </a:p>
        </p:txBody>
      </p:sp>
      <p:pic>
        <p:nvPicPr>
          <p:cNvPr id="11" name="Picture 2" descr="Carton Ondulé de Franc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76672"/>
            <a:ext cx="2880320" cy="775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982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rton Ondulé de Fran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76672"/>
            <a:ext cx="2880320" cy="77594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rotWithShape="1">
          <a:blip r:embed="rId4"/>
          <a:srcRect l="1" r="38"/>
          <a:stretch/>
        </p:blipFill>
        <p:spPr>
          <a:xfrm>
            <a:off x="4788024" y="1932309"/>
            <a:ext cx="3521355" cy="4925691"/>
          </a:xfrm>
          <a:prstGeom prst="rect">
            <a:avLst/>
          </a:prstGeom>
        </p:spPr>
      </p:pic>
      <p:sp>
        <p:nvSpPr>
          <p:cNvPr id="5" name="Rectangle 4"/>
          <p:cNvSpPr/>
          <p:nvPr/>
        </p:nvSpPr>
        <p:spPr>
          <a:xfrm>
            <a:off x="330177" y="2060848"/>
            <a:ext cx="4572000" cy="646331"/>
          </a:xfrm>
          <a:prstGeom prst="rect">
            <a:avLst/>
          </a:prstGeom>
        </p:spPr>
        <p:txBody>
          <a:bodyPr>
            <a:spAutoFit/>
          </a:bodyPr>
          <a:lstStyle/>
          <a:p>
            <a:r>
              <a:rPr lang="fr-FR" b="1" cap="small" dirty="0">
                <a:latin typeface="Candara" pitchFamily="34" charset="0"/>
              </a:rPr>
              <a:t>Prise de parole au sein de « la tribune experts » en FACE EDITO en 2022 </a:t>
            </a:r>
            <a:endParaRPr lang="fr-FR" dirty="0"/>
          </a:p>
        </p:txBody>
      </p:sp>
    </p:spTree>
    <p:extLst>
      <p:ext uri="{BB962C8B-B14F-4D97-AF65-F5344CB8AC3E}">
        <p14:creationId xmlns:p14="http://schemas.microsoft.com/office/powerpoint/2010/main" val="1600720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323528" y="1065199"/>
          <a:ext cx="8603480" cy="5335048"/>
        </p:xfrm>
        <a:graphic>
          <a:graphicData uri="http://schemas.openxmlformats.org/drawingml/2006/table">
            <a:tbl>
              <a:tblPr firstRow="1" firstCol="1" bandRow="1">
                <a:tableStyleId>{72833802-FEF1-4C79-8D5D-14CF1EAF98D9}</a:tableStyleId>
              </a:tblPr>
              <a:tblGrid>
                <a:gridCol w="6011192">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tblGrid>
              <a:tr h="271057">
                <a:tc gridSpan="2">
                  <a:txBody>
                    <a:bodyPr/>
                    <a:lstStyle/>
                    <a:p>
                      <a:pPr>
                        <a:spcAft>
                          <a:spcPts val="0"/>
                        </a:spcAft>
                      </a:pPr>
                      <a:r>
                        <a:rPr lang="fr-FR" sz="1400" dirty="0">
                          <a:solidFill>
                            <a:srgbClr val="FF0000"/>
                          </a:solidFill>
                          <a:effectLst/>
                          <a:latin typeface="Candara" panose="020E0502030303020204" pitchFamily="34" charset="0"/>
                        </a:rPr>
                        <a:t>VISIBILITÉ MÉDIAS </a:t>
                      </a:r>
                      <a:endParaRPr lang="fr-FR" sz="1400" dirty="0">
                        <a:solidFill>
                          <a:srgbClr val="FF0000"/>
                        </a:solidFill>
                        <a:effectLst/>
                        <a:latin typeface="Candara" pitchFamily="34" charset="0"/>
                        <a:ea typeface="Calibri"/>
                      </a:endParaRPr>
                    </a:p>
                  </a:txBody>
                  <a:tcPr marL="70742" marR="70742" marT="44942" marB="44942" anchor="ctr">
                    <a:solidFill>
                      <a:schemeClr val="accent2">
                        <a:lumMod val="40000"/>
                        <a:lumOff val="60000"/>
                      </a:schemeClr>
                    </a:solidFill>
                  </a:tcPr>
                </a:tc>
                <a:tc hMerge="1">
                  <a:txBody>
                    <a:bodyPr/>
                    <a:lstStyle/>
                    <a:p>
                      <a:endParaRPr lang="fr-FR"/>
                    </a:p>
                  </a:txBody>
                  <a:tcPr/>
                </a:tc>
                <a:extLst>
                  <a:ext uri="{0D108BD9-81ED-4DB2-BD59-A6C34878D82A}">
                    <a16:rowId xmlns:a16="http://schemas.microsoft.com/office/drawing/2014/main" val="10000"/>
                  </a:ext>
                </a:extLst>
              </a:tr>
              <a:tr h="331636">
                <a:tc>
                  <a:txBody>
                    <a:bodyPr/>
                    <a:lstStyle/>
                    <a:p>
                      <a:pPr>
                        <a:spcAft>
                          <a:spcPts val="0"/>
                        </a:spcAft>
                      </a:pPr>
                      <a:r>
                        <a:rPr lang="fr-FR" sz="1400" dirty="0">
                          <a:effectLst/>
                          <a:latin typeface="Candara" panose="020E0502030303020204" pitchFamily="34" charset="0"/>
                        </a:rPr>
                        <a:t>Logo en 1ère page des mailings diffusés à 20.000 exemplaires </a:t>
                      </a:r>
                      <a:endParaRPr lang="fr-FR" sz="1400" dirty="0">
                        <a:effectLst/>
                        <a:latin typeface="Candara" pitchFamily="34" charset="0"/>
                        <a:ea typeface="Calibri"/>
                      </a:endParaRPr>
                    </a:p>
                  </a:txBody>
                  <a:tcPr marL="679993" marR="70742" marT="44942" marB="44942" anchor="ctr">
                    <a:solidFill>
                      <a:schemeClr val="bg1"/>
                    </a:solidFill>
                  </a:tcPr>
                </a:tc>
                <a:tc>
                  <a:txBody>
                    <a:bodyPr/>
                    <a:lstStyle/>
                    <a:p>
                      <a:pPr marL="171450" indent="-171450" algn="ctr">
                        <a:spcAft>
                          <a:spcPts val="0"/>
                        </a:spcAft>
                        <a:buFont typeface="Wingdings" pitchFamily="2" charset="2"/>
                        <a:buChar char="ü"/>
                      </a:pPr>
                      <a:r>
                        <a:rPr lang="fr-FR" sz="1600" dirty="0">
                          <a:solidFill>
                            <a:srgbClr val="00B050"/>
                          </a:solidFill>
                          <a:effectLst/>
                          <a:latin typeface="Candara" panose="020E0502030303020204" pitchFamily="34" charset="0"/>
                        </a:rPr>
                        <a:t> </a:t>
                      </a:r>
                      <a:endParaRPr lang="fr-FR" sz="1600" dirty="0">
                        <a:solidFill>
                          <a:srgbClr val="00B050"/>
                        </a:solidFill>
                        <a:effectLst/>
                        <a:latin typeface="Candara" pitchFamily="34" charset="0"/>
                        <a:ea typeface="Calibri"/>
                      </a:endParaRPr>
                    </a:p>
                  </a:txBody>
                  <a:tcPr marL="84890" marR="84890" marT="44942" marB="44942" anchor="ctr">
                    <a:solidFill>
                      <a:schemeClr val="bg1"/>
                    </a:solidFill>
                  </a:tcPr>
                </a:tc>
                <a:extLst>
                  <a:ext uri="{0D108BD9-81ED-4DB2-BD59-A6C34878D82A}">
                    <a16:rowId xmlns:a16="http://schemas.microsoft.com/office/drawing/2014/main" val="10001"/>
                  </a:ext>
                </a:extLst>
              </a:tr>
              <a:tr h="422503">
                <a:tc>
                  <a:txBody>
                    <a:bodyPr/>
                    <a:lstStyle/>
                    <a:p>
                      <a:pPr>
                        <a:spcAft>
                          <a:spcPts val="0"/>
                        </a:spcAft>
                      </a:pPr>
                      <a:r>
                        <a:rPr lang="fr-FR" sz="1200" dirty="0">
                          <a:effectLst/>
                          <a:latin typeface="Candara" panose="020E0502030303020204" pitchFamily="34" charset="0"/>
                        </a:rPr>
                        <a:t>Logo et présentation du partenaire sur les e-mailings envoyés en deux vagues de </a:t>
                      </a:r>
                      <a:br>
                        <a:rPr lang="fr-FR" sz="1200" dirty="0">
                          <a:effectLst/>
                          <a:latin typeface="Candara" panose="020E0502030303020204" pitchFamily="34" charset="0"/>
                        </a:rPr>
                      </a:br>
                      <a:r>
                        <a:rPr lang="fr-FR" sz="1200" dirty="0">
                          <a:effectLst/>
                          <a:latin typeface="Candara" panose="020E0502030303020204" pitchFamily="34" charset="0"/>
                        </a:rPr>
                        <a:t>30.000 exemplaires </a:t>
                      </a:r>
                      <a:endParaRPr lang="fr-FR" sz="1200" dirty="0">
                        <a:effectLst/>
                        <a:latin typeface="Candara" pitchFamily="34" charset="0"/>
                        <a:ea typeface="Calibri"/>
                      </a:endParaRPr>
                    </a:p>
                  </a:txBody>
                  <a:tcPr marL="679993" marR="70742" marT="44942" marB="44942" anchor="ctr">
                    <a:solidFill>
                      <a:schemeClr val="bg1"/>
                    </a:solidFill>
                  </a:tcPr>
                </a:tc>
                <a:tc>
                  <a:txBody>
                    <a:bodyPr/>
                    <a:lstStyle/>
                    <a:p>
                      <a:pPr marL="171450" indent="-171450" algn="ctr">
                        <a:spcAft>
                          <a:spcPts val="0"/>
                        </a:spcAft>
                        <a:buFont typeface="Wingdings" pitchFamily="2" charset="2"/>
                        <a:buChar char="ü"/>
                      </a:pPr>
                      <a:r>
                        <a:rPr lang="fr-FR" sz="1400" dirty="0">
                          <a:solidFill>
                            <a:srgbClr val="00B050"/>
                          </a:solidFill>
                          <a:effectLst/>
                          <a:latin typeface="Candara" panose="020E0502030303020204" pitchFamily="34" charset="0"/>
                        </a:rPr>
                        <a:t> </a:t>
                      </a:r>
                      <a:endParaRPr lang="fr-FR" sz="1400" dirty="0">
                        <a:solidFill>
                          <a:srgbClr val="00B050"/>
                        </a:solidFill>
                        <a:effectLst/>
                        <a:latin typeface="Candara" pitchFamily="34" charset="0"/>
                        <a:ea typeface="Calibri"/>
                      </a:endParaRPr>
                    </a:p>
                  </a:txBody>
                  <a:tcPr marL="84890" marR="84890" marT="44942" marB="44942" anchor="ctr">
                    <a:solidFill>
                      <a:schemeClr val="bg1"/>
                    </a:solidFill>
                  </a:tcPr>
                </a:tc>
                <a:extLst>
                  <a:ext uri="{0D108BD9-81ED-4DB2-BD59-A6C34878D82A}">
                    <a16:rowId xmlns:a16="http://schemas.microsoft.com/office/drawing/2014/main" val="10002"/>
                  </a:ext>
                </a:extLst>
              </a:tr>
              <a:tr h="422503">
                <a:tc>
                  <a:txBody>
                    <a:bodyPr/>
                    <a:lstStyle/>
                    <a:p>
                      <a:pPr>
                        <a:spcAft>
                          <a:spcPts val="0"/>
                        </a:spcAft>
                      </a:pPr>
                      <a:r>
                        <a:rPr lang="fr-FR" sz="1400" dirty="0">
                          <a:effectLst/>
                          <a:latin typeface="Candara" panose="020E0502030303020204" pitchFamily="34" charset="0"/>
                        </a:rPr>
                        <a:t>Co-</a:t>
                      </a:r>
                      <a:r>
                        <a:rPr lang="fr-FR" sz="1400" dirty="0" err="1">
                          <a:effectLst/>
                          <a:latin typeface="Candara" panose="020E0502030303020204" pitchFamily="34" charset="0"/>
                        </a:rPr>
                        <a:t>branding</a:t>
                      </a:r>
                      <a:r>
                        <a:rPr lang="fr-FR" sz="1400" dirty="0">
                          <a:effectLst/>
                          <a:latin typeface="Candara" panose="020E0502030303020204" pitchFamily="34" charset="0"/>
                        </a:rPr>
                        <a:t>  sur les 4 annonces presse en pages quadri publiées dans Emballages</a:t>
                      </a:r>
                      <a:r>
                        <a:rPr lang="fr-FR" sz="1400" baseline="0" dirty="0">
                          <a:effectLst/>
                          <a:latin typeface="Candara" panose="020E0502030303020204" pitchFamily="34" charset="0"/>
                        </a:rPr>
                        <a:t>  </a:t>
                      </a:r>
                      <a:r>
                        <a:rPr lang="fr-FR" sz="1400" dirty="0">
                          <a:effectLst/>
                          <a:latin typeface="Candara" panose="020E0502030303020204" pitchFamily="34" charset="0"/>
                        </a:rPr>
                        <a:t>Magazine d’avril à septembre 2021 inclus</a:t>
                      </a:r>
                      <a:endParaRPr lang="fr-FR" sz="1400" dirty="0">
                        <a:effectLst/>
                        <a:latin typeface="Candara" pitchFamily="34" charset="0"/>
                        <a:ea typeface="Calibri"/>
                      </a:endParaRPr>
                    </a:p>
                  </a:txBody>
                  <a:tcPr marL="679993" marR="70742" marT="44942" marB="44942" anchor="ctr">
                    <a:solidFill>
                      <a:schemeClr val="bg1"/>
                    </a:solidFill>
                  </a:tcPr>
                </a:tc>
                <a:tc>
                  <a:txBody>
                    <a:bodyPr/>
                    <a:lstStyle/>
                    <a:p>
                      <a:pPr marL="171450" indent="-171450" algn="ctr">
                        <a:spcAft>
                          <a:spcPts val="0"/>
                        </a:spcAft>
                        <a:buFont typeface="Wingdings" pitchFamily="2" charset="2"/>
                        <a:buChar char="ü"/>
                      </a:pPr>
                      <a:r>
                        <a:rPr lang="fr-FR" sz="1400" dirty="0">
                          <a:solidFill>
                            <a:srgbClr val="00B050"/>
                          </a:solidFill>
                          <a:effectLst/>
                          <a:latin typeface="Candara" panose="020E0502030303020204" pitchFamily="34" charset="0"/>
                        </a:rPr>
                        <a:t> </a:t>
                      </a:r>
                      <a:endParaRPr lang="fr-FR" sz="1400" dirty="0">
                        <a:solidFill>
                          <a:srgbClr val="00B050"/>
                        </a:solidFill>
                        <a:effectLst/>
                        <a:latin typeface="Candara" pitchFamily="34" charset="0"/>
                        <a:ea typeface="Calibri"/>
                      </a:endParaRPr>
                    </a:p>
                  </a:txBody>
                  <a:tcPr marL="84890" marR="84890" marT="44942" marB="44942" anchor="ctr">
                    <a:solidFill>
                      <a:schemeClr val="bg1"/>
                    </a:solidFill>
                  </a:tcPr>
                </a:tc>
                <a:extLst>
                  <a:ext uri="{0D108BD9-81ED-4DB2-BD59-A6C34878D82A}">
                    <a16:rowId xmlns:a16="http://schemas.microsoft.com/office/drawing/2014/main" val="10003"/>
                  </a:ext>
                </a:extLst>
              </a:tr>
              <a:tr h="294040">
                <a:tc>
                  <a:txBody>
                    <a:bodyPr/>
                    <a:lstStyle/>
                    <a:p>
                      <a:pPr>
                        <a:spcAft>
                          <a:spcPts val="0"/>
                        </a:spcAft>
                      </a:pPr>
                      <a:r>
                        <a:rPr lang="fr-FR" sz="1200" dirty="0">
                          <a:solidFill>
                            <a:srgbClr val="FF0000"/>
                          </a:solidFill>
                          <a:effectLst/>
                          <a:latin typeface="Candara" pitchFamily="34" charset="0"/>
                          <a:ea typeface="Calibri"/>
                        </a:rPr>
                        <a:t>SUR-DIFFUSION des </a:t>
                      </a:r>
                      <a:r>
                        <a:rPr lang="fr-FR" sz="1200" baseline="0" dirty="0">
                          <a:solidFill>
                            <a:srgbClr val="FF0000"/>
                          </a:solidFill>
                          <a:effectLst/>
                          <a:latin typeface="Candara" pitchFamily="34" charset="0"/>
                          <a:ea typeface="Calibri"/>
                        </a:rPr>
                        <a:t> NUMEROS DE MAI ET JUIN/JUILLET</a:t>
                      </a:r>
                      <a:r>
                        <a:rPr lang="fr-FR" sz="1200" dirty="0">
                          <a:solidFill>
                            <a:srgbClr val="FF0000"/>
                          </a:solidFill>
                          <a:effectLst/>
                          <a:latin typeface="Candara" pitchFamily="34" charset="0"/>
                          <a:ea typeface="Calibri"/>
                        </a:rPr>
                        <a:t> AUPRES DES 200 DECIDEURS VIP LORS DE</a:t>
                      </a:r>
                      <a:r>
                        <a:rPr lang="fr-FR" sz="1200" baseline="0" dirty="0">
                          <a:solidFill>
                            <a:srgbClr val="FF0000"/>
                          </a:solidFill>
                          <a:effectLst/>
                          <a:latin typeface="Candara" pitchFamily="34" charset="0"/>
                          <a:ea typeface="Calibri"/>
                        </a:rPr>
                        <a:t> LA CONFERENCE</a:t>
                      </a:r>
                      <a:r>
                        <a:rPr lang="fr-FR" sz="1200" dirty="0">
                          <a:solidFill>
                            <a:srgbClr val="FF0000"/>
                          </a:solidFill>
                          <a:effectLst/>
                          <a:latin typeface="Candara" pitchFamily="34" charset="0"/>
                          <a:ea typeface="Calibri"/>
                        </a:rPr>
                        <a:t>  ANNUELLE</a:t>
                      </a:r>
                    </a:p>
                  </a:txBody>
                  <a:tcPr marL="679993" marR="70742" marT="44942" marB="44942" anchor="ctr">
                    <a:solidFill>
                      <a:schemeClr val="bg1"/>
                    </a:solidFill>
                  </a:tcPr>
                </a:tc>
                <a:tc>
                  <a:txBody>
                    <a:bodyPr/>
                    <a:lstStyle/>
                    <a:p>
                      <a:pPr marL="171450" indent="-171450" algn="ctr">
                        <a:spcAft>
                          <a:spcPts val="0"/>
                        </a:spcAft>
                        <a:buFont typeface="Wingdings" pitchFamily="2" charset="2"/>
                        <a:buChar char="ü"/>
                      </a:pPr>
                      <a:endParaRPr lang="fr-FR" sz="1400" dirty="0">
                        <a:solidFill>
                          <a:srgbClr val="33CC33"/>
                        </a:solidFill>
                        <a:effectLst/>
                        <a:latin typeface="Candara" pitchFamily="34" charset="0"/>
                        <a:ea typeface="Calibri"/>
                      </a:endParaRPr>
                    </a:p>
                  </a:txBody>
                  <a:tcPr marL="84890" marR="84890" marT="44942" marB="44942" anchor="ctr">
                    <a:solidFill>
                      <a:schemeClr val="bg1"/>
                    </a:solidFill>
                  </a:tcPr>
                </a:tc>
                <a:extLst>
                  <a:ext uri="{0D108BD9-81ED-4DB2-BD59-A6C34878D82A}">
                    <a16:rowId xmlns:a16="http://schemas.microsoft.com/office/drawing/2014/main" val="10004"/>
                  </a:ext>
                </a:extLst>
              </a:tr>
              <a:tr h="331636">
                <a:tc>
                  <a:txBody>
                    <a:bodyPr/>
                    <a:lstStyle/>
                    <a:p>
                      <a:pPr>
                        <a:spcAft>
                          <a:spcPts val="0"/>
                        </a:spcAft>
                      </a:pPr>
                      <a:r>
                        <a:rPr lang="fr-FR" sz="1200" dirty="0">
                          <a:effectLst/>
                          <a:latin typeface="Candara" panose="020E0502030303020204" pitchFamily="34" charset="0"/>
                        </a:rPr>
                        <a:t>Logo et texte de présentation sur : </a:t>
                      </a:r>
                      <a:r>
                        <a:rPr lang="fr-FR" sz="1200" u="sng" dirty="0">
                          <a:effectLst/>
                          <a:latin typeface="Candara" panose="020E0502030303020204" pitchFamily="34" charset="0"/>
                          <a:hlinkClick r:id="rId2"/>
                        </a:rPr>
                        <a:t>www.emballages-magazine.com</a:t>
                      </a:r>
                      <a:r>
                        <a:rPr lang="fr-FR" sz="1200" dirty="0">
                          <a:effectLst/>
                          <a:latin typeface="Candara" panose="020E0502030303020204" pitchFamily="34" charset="0"/>
                        </a:rPr>
                        <a:t> </a:t>
                      </a:r>
                      <a:endParaRPr lang="fr-FR" sz="1200" dirty="0">
                        <a:effectLst/>
                        <a:latin typeface="Candara" pitchFamily="34" charset="0"/>
                        <a:ea typeface="Calibri"/>
                      </a:endParaRPr>
                    </a:p>
                  </a:txBody>
                  <a:tcPr marL="679993" marR="70742" marT="44942" marB="44942" anchor="ctr">
                    <a:solidFill>
                      <a:schemeClr val="bg1"/>
                    </a:solidFill>
                  </a:tcPr>
                </a:tc>
                <a:tc>
                  <a:txBody>
                    <a:bodyPr/>
                    <a:lstStyle/>
                    <a:p>
                      <a:pPr marL="171450" indent="-171450" algn="ctr">
                        <a:spcAft>
                          <a:spcPts val="0"/>
                        </a:spcAft>
                        <a:buFont typeface="Wingdings" pitchFamily="2" charset="2"/>
                        <a:buChar char="ü"/>
                      </a:pPr>
                      <a:r>
                        <a:rPr lang="fr-FR" sz="1600" dirty="0">
                          <a:solidFill>
                            <a:srgbClr val="00B050"/>
                          </a:solidFill>
                          <a:effectLst/>
                          <a:latin typeface="Candara" panose="020E0502030303020204" pitchFamily="34" charset="0"/>
                        </a:rPr>
                        <a:t> </a:t>
                      </a:r>
                      <a:endParaRPr lang="fr-FR" sz="1600" dirty="0">
                        <a:solidFill>
                          <a:srgbClr val="00B050"/>
                        </a:solidFill>
                        <a:effectLst/>
                        <a:latin typeface="Candara" pitchFamily="34" charset="0"/>
                        <a:ea typeface="Calibri"/>
                      </a:endParaRPr>
                    </a:p>
                  </a:txBody>
                  <a:tcPr marL="84890" marR="84890" marT="44942" marB="44942" anchor="ctr">
                    <a:solidFill>
                      <a:schemeClr val="bg1"/>
                    </a:solidFill>
                  </a:tcPr>
                </a:tc>
                <a:extLst>
                  <a:ext uri="{0D108BD9-81ED-4DB2-BD59-A6C34878D82A}">
                    <a16:rowId xmlns:a16="http://schemas.microsoft.com/office/drawing/2014/main" val="10005"/>
                  </a:ext>
                </a:extLst>
              </a:tr>
              <a:tr h="271057">
                <a:tc gridSpan="2">
                  <a:txBody>
                    <a:bodyPr/>
                    <a:lstStyle/>
                    <a:p>
                      <a:pPr>
                        <a:spcAft>
                          <a:spcPts val="0"/>
                        </a:spcAft>
                      </a:pPr>
                      <a:r>
                        <a:rPr lang="fr-FR" sz="1400" dirty="0">
                          <a:solidFill>
                            <a:srgbClr val="FF0000"/>
                          </a:solidFill>
                          <a:effectLst/>
                          <a:latin typeface="Candara" panose="020E0502030303020204" pitchFamily="34" charset="0"/>
                        </a:rPr>
                        <a:t>VISIBILITE EVENT : Le JOUR  DE L’ÉVÈNEMENT</a:t>
                      </a:r>
                      <a:endParaRPr lang="fr-FR" sz="1400" dirty="0">
                        <a:solidFill>
                          <a:srgbClr val="FF0000"/>
                        </a:solidFill>
                        <a:effectLst/>
                        <a:latin typeface="Candara" pitchFamily="34" charset="0"/>
                        <a:ea typeface="Calibri"/>
                      </a:endParaRPr>
                    </a:p>
                  </a:txBody>
                  <a:tcPr marL="70742" marR="70742" marT="44942" marB="44942" anchor="ctr">
                    <a:solidFill>
                      <a:schemeClr val="accent2">
                        <a:lumMod val="40000"/>
                        <a:lumOff val="60000"/>
                      </a:schemeClr>
                    </a:solidFill>
                  </a:tcPr>
                </a:tc>
                <a:tc hMerge="1">
                  <a:txBody>
                    <a:bodyPr/>
                    <a:lstStyle/>
                    <a:p>
                      <a:endParaRPr lang="fr-FR"/>
                    </a:p>
                  </a:txBody>
                  <a:tcPr/>
                </a:tc>
                <a:extLst>
                  <a:ext uri="{0D108BD9-81ED-4DB2-BD59-A6C34878D82A}">
                    <a16:rowId xmlns:a16="http://schemas.microsoft.com/office/drawing/2014/main" val="10006"/>
                  </a:ext>
                </a:extLst>
              </a:tr>
              <a:tr h="423868">
                <a:tc>
                  <a:txBody>
                    <a:bodyPr/>
                    <a:lstStyle/>
                    <a:p>
                      <a:pPr marL="0" algn="l" defTabSz="914400" rtl="0" eaLnBrk="1" latinLnBrk="0" hangingPunct="1">
                        <a:spcAft>
                          <a:spcPts val="0"/>
                        </a:spcAft>
                      </a:pPr>
                      <a:r>
                        <a:rPr lang="fr-FR" sz="1400" kern="1200" dirty="0">
                          <a:effectLst/>
                          <a:latin typeface="Candara" panose="020E0502030303020204" pitchFamily="34" charset="0"/>
                        </a:rPr>
                        <a:t>Visibilité à l’entrée de la conférence ( kakémonos ) </a:t>
                      </a:r>
                      <a:br>
                        <a:rPr lang="fr-FR" sz="1400" kern="1200" dirty="0">
                          <a:effectLst/>
                          <a:latin typeface="Candara" panose="020E0502030303020204" pitchFamily="34" charset="0"/>
                        </a:rPr>
                      </a:br>
                      <a:r>
                        <a:rPr lang="fr-FR" sz="1400" kern="1200" dirty="0">
                          <a:effectLst/>
                          <a:latin typeface="Candara" panose="020E0502030303020204" pitchFamily="34" charset="0"/>
                        </a:rPr>
                        <a:t>+ Un espace dédié sur le lieu de la conférence (</a:t>
                      </a:r>
                      <a:r>
                        <a:rPr lang="fr-FR" sz="1400" kern="1200" dirty="0" err="1">
                          <a:effectLst/>
                          <a:latin typeface="Candara" panose="020E0502030303020204" pitchFamily="34" charset="0"/>
                        </a:rPr>
                        <a:t>tabletop</a:t>
                      </a:r>
                      <a:r>
                        <a:rPr lang="fr-FR" sz="1400" kern="1200" dirty="0">
                          <a:effectLst/>
                          <a:latin typeface="Candara" panose="020E0502030303020204" pitchFamily="34" charset="0"/>
                        </a:rPr>
                        <a:t>)</a:t>
                      </a:r>
                      <a:endParaRPr lang="fr-FR" sz="1400" b="1" kern="1200" dirty="0">
                        <a:solidFill>
                          <a:schemeClr val="tx1"/>
                        </a:solidFill>
                        <a:effectLst/>
                        <a:latin typeface="Candara" pitchFamily="34" charset="0"/>
                        <a:ea typeface="+mn-ea"/>
                        <a:cs typeface="+mn-cs"/>
                      </a:endParaRPr>
                    </a:p>
                  </a:txBody>
                  <a:tcPr marL="679993" marR="70742" marT="44942" marB="44942" anchor="ctr">
                    <a:solidFill>
                      <a:schemeClr val="bg1"/>
                    </a:solidFill>
                  </a:tcPr>
                </a:tc>
                <a:tc>
                  <a:txBody>
                    <a:bodyPr/>
                    <a:lstStyle/>
                    <a:p>
                      <a:pPr marL="171450" indent="-171450" algn="ctr">
                        <a:spcAft>
                          <a:spcPts val="0"/>
                        </a:spcAft>
                        <a:buFont typeface="Wingdings" pitchFamily="2" charset="2"/>
                        <a:buChar char="ü"/>
                      </a:pPr>
                      <a:r>
                        <a:rPr lang="fr-FR" sz="1600" dirty="0">
                          <a:solidFill>
                            <a:srgbClr val="00B050"/>
                          </a:solidFill>
                          <a:effectLst/>
                          <a:latin typeface="Candara" panose="020E0502030303020204" pitchFamily="34" charset="0"/>
                        </a:rPr>
                        <a:t> </a:t>
                      </a:r>
                      <a:endParaRPr lang="fr-FR" sz="1600" dirty="0">
                        <a:solidFill>
                          <a:srgbClr val="00B050"/>
                        </a:solidFill>
                        <a:effectLst/>
                        <a:latin typeface="Candara" pitchFamily="34" charset="0"/>
                        <a:ea typeface="Calibri"/>
                      </a:endParaRPr>
                    </a:p>
                  </a:txBody>
                  <a:tcPr marL="84890" marR="84890" marT="44942" marB="44942" anchor="ctr">
                    <a:solidFill>
                      <a:schemeClr val="bg1"/>
                    </a:solidFill>
                  </a:tcPr>
                </a:tc>
                <a:extLst>
                  <a:ext uri="{0D108BD9-81ED-4DB2-BD59-A6C34878D82A}">
                    <a16:rowId xmlns:a16="http://schemas.microsoft.com/office/drawing/2014/main" val="10007"/>
                  </a:ext>
                </a:extLst>
              </a:tr>
              <a:tr h="331636">
                <a:tc>
                  <a:txBody>
                    <a:bodyPr/>
                    <a:lstStyle/>
                    <a:p>
                      <a:pPr marL="0" algn="l" defTabSz="914400" rtl="0" eaLnBrk="1" latinLnBrk="0" hangingPunct="1">
                        <a:spcAft>
                          <a:spcPts val="0"/>
                        </a:spcAft>
                      </a:pPr>
                      <a:r>
                        <a:rPr lang="fr-FR" sz="1400" kern="1200" dirty="0">
                          <a:effectLst/>
                          <a:latin typeface="Candara" panose="020E0502030303020204" pitchFamily="34" charset="0"/>
                        </a:rPr>
                        <a:t>10 Invitations gratuites à la manifestation </a:t>
                      </a:r>
                      <a:endParaRPr lang="fr-FR" sz="1400" b="1" kern="1200" dirty="0">
                        <a:solidFill>
                          <a:schemeClr val="tx1"/>
                        </a:solidFill>
                        <a:effectLst/>
                        <a:latin typeface="Candara" pitchFamily="34" charset="0"/>
                        <a:ea typeface="+mn-ea"/>
                        <a:cs typeface="+mn-cs"/>
                      </a:endParaRPr>
                    </a:p>
                  </a:txBody>
                  <a:tcPr marL="679993" marR="70742" marT="44942" marB="44942" anchor="ctr">
                    <a:solidFill>
                      <a:schemeClr val="bg1"/>
                    </a:solidFill>
                  </a:tcPr>
                </a:tc>
                <a:tc>
                  <a:txBody>
                    <a:bodyPr/>
                    <a:lstStyle/>
                    <a:p>
                      <a:pPr marL="171450" indent="-171450" algn="ctr">
                        <a:spcAft>
                          <a:spcPts val="0"/>
                        </a:spcAft>
                        <a:buFont typeface="Wingdings" pitchFamily="2" charset="2"/>
                        <a:buChar char="ü"/>
                      </a:pPr>
                      <a:r>
                        <a:rPr lang="fr-FR" sz="1600" dirty="0">
                          <a:solidFill>
                            <a:srgbClr val="00B050"/>
                          </a:solidFill>
                          <a:effectLst/>
                          <a:latin typeface="Candara" panose="020E0502030303020204" pitchFamily="34" charset="0"/>
                        </a:rPr>
                        <a:t> </a:t>
                      </a:r>
                      <a:endParaRPr lang="fr-FR" sz="1600" dirty="0">
                        <a:solidFill>
                          <a:srgbClr val="00B050"/>
                        </a:solidFill>
                        <a:effectLst/>
                        <a:latin typeface="Candara" pitchFamily="34" charset="0"/>
                        <a:ea typeface="Calibri"/>
                      </a:endParaRPr>
                    </a:p>
                  </a:txBody>
                  <a:tcPr marL="84890" marR="84890" marT="44942" marB="44942" anchor="ctr">
                    <a:solidFill>
                      <a:schemeClr val="bg1"/>
                    </a:solidFill>
                  </a:tcPr>
                </a:tc>
                <a:extLst>
                  <a:ext uri="{0D108BD9-81ED-4DB2-BD59-A6C34878D82A}">
                    <a16:rowId xmlns:a16="http://schemas.microsoft.com/office/drawing/2014/main" val="10008"/>
                  </a:ext>
                </a:extLst>
              </a:tr>
              <a:tr h="634528">
                <a:tc>
                  <a:txBody>
                    <a:bodyPr/>
                    <a:lstStyle/>
                    <a:p>
                      <a:pPr marL="0" algn="l" defTabSz="914400" rtl="0" eaLnBrk="1" latinLnBrk="0" hangingPunct="1">
                        <a:spcAft>
                          <a:spcPts val="0"/>
                        </a:spcAft>
                      </a:pPr>
                      <a:r>
                        <a:rPr lang="fr-FR" sz="1400" kern="1200" dirty="0">
                          <a:effectLst/>
                          <a:latin typeface="Candara" panose="020E0502030303020204" pitchFamily="34" charset="0"/>
                        </a:rPr>
                        <a:t>Intervention de 20/30 minutes lors de la conférence ( possibilité de faire témoigner un client )</a:t>
                      </a:r>
                    </a:p>
                    <a:p>
                      <a:pPr marL="0" algn="l" defTabSz="914400" rtl="0" eaLnBrk="1" latinLnBrk="0" hangingPunct="1">
                        <a:spcAft>
                          <a:spcPts val="0"/>
                        </a:spcAft>
                      </a:pPr>
                      <a:r>
                        <a:rPr lang="fr-FR" sz="1400" b="1" kern="1200" dirty="0">
                          <a:solidFill>
                            <a:schemeClr val="tx1"/>
                          </a:solidFill>
                          <a:effectLst/>
                          <a:latin typeface="Candara" pitchFamily="34" charset="0"/>
                          <a:ea typeface="+mn-ea"/>
                          <a:cs typeface="+mn-cs"/>
                        </a:rPr>
                        <a:t>Sur une thématique définie avec le directeur de programme</a:t>
                      </a:r>
                    </a:p>
                  </a:txBody>
                  <a:tcPr marL="679993" marR="70742" marT="44942" marB="44942" anchor="ctr">
                    <a:solidFill>
                      <a:schemeClr val="bg1"/>
                    </a:solidFill>
                  </a:tcPr>
                </a:tc>
                <a:tc>
                  <a:txBody>
                    <a:bodyPr/>
                    <a:lstStyle/>
                    <a:p>
                      <a:pPr marL="171450" indent="-171450" algn="ctr">
                        <a:spcAft>
                          <a:spcPts val="0"/>
                        </a:spcAft>
                        <a:buFont typeface="Wingdings" pitchFamily="2" charset="2"/>
                        <a:buChar char="ü"/>
                      </a:pPr>
                      <a:r>
                        <a:rPr lang="fr-FR" sz="1600" dirty="0">
                          <a:solidFill>
                            <a:srgbClr val="00B050"/>
                          </a:solidFill>
                          <a:effectLst/>
                          <a:latin typeface="Candara" panose="020E0502030303020204" pitchFamily="34" charset="0"/>
                        </a:rPr>
                        <a:t> </a:t>
                      </a:r>
                      <a:endParaRPr lang="fr-FR" sz="1600" dirty="0">
                        <a:solidFill>
                          <a:srgbClr val="00B050"/>
                        </a:solidFill>
                        <a:effectLst/>
                        <a:latin typeface="Candara" pitchFamily="34" charset="0"/>
                        <a:ea typeface="Calibri"/>
                      </a:endParaRPr>
                    </a:p>
                  </a:txBody>
                  <a:tcPr marL="70742" marR="70742" marT="44942" marB="44942" anchor="ctr">
                    <a:solidFill>
                      <a:schemeClr val="bg1"/>
                    </a:solidFill>
                  </a:tcPr>
                </a:tc>
                <a:extLst>
                  <a:ext uri="{0D108BD9-81ED-4DB2-BD59-A6C34878D82A}">
                    <a16:rowId xmlns:a16="http://schemas.microsoft.com/office/drawing/2014/main" val="10009"/>
                  </a:ext>
                </a:extLst>
              </a:tr>
              <a:tr h="271057">
                <a:tc gridSpan="2">
                  <a:txBody>
                    <a:bodyPr/>
                    <a:lstStyle/>
                    <a:p>
                      <a:pPr>
                        <a:spcAft>
                          <a:spcPts val="0"/>
                        </a:spcAft>
                      </a:pPr>
                      <a:r>
                        <a:rPr lang="fr-FR" sz="1400" dirty="0">
                          <a:solidFill>
                            <a:srgbClr val="FF0000"/>
                          </a:solidFill>
                          <a:effectLst/>
                          <a:latin typeface="Candara" panose="020E0502030303020204" pitchFamily="34" charset="0"/>
                        </a:rPr>
                        <a:t>RELATION CLIENTS</a:t>
                      </a:r>
                      <a:endParaRPr lang="fr-FR" sz="1400" dirty="0">
                        <a:solidFill>
                          <a:srgbClr val="FF0000"/>
                        </a:solidFill>
                        <a:effectLst/>
                        <a:latin typeface="Candara" pitchFamily="34" charset="0"/>
                        <a:ea typeface="Calibri"/>
                      </a:endParaRPr>
                    </a:p>
                  </a:txBody>
                  <a:tcPr marL="70742" marR="70742" marT="44942" marB="44942" anchor="ctr">
                    <a:solidFill>
                      <a:schemeClr val="accent2">
                        <a:lumMod val="40000"/>
                        <a:lumOff val="60000"/>
                      </a:schemeClr>
                    </a:solidFill>
                  </a:tcPr>
                </a:tc>
                <a:tc hMerge="1">
                  <a:txBody>
                    <a:bodyPr/>
                    <a:lstStyle/>
                    <a:p>
                      <a:endParaRPr lang="fr-FR"/>
                    </a:p>
                  </a:txBody>
                  <a:tcPr/>
                </a:tc>
                <a:extLst>
                  <a:ext uri="{0D108BD9-81ED-4DB2-BD59-A6C34878D82A}">
                    <a16:rowId xmlns:a16="http://schemas.microsoft.com/office/drawing/2014/main" val="10010"/>
                  </a:ext>
                </a:extLst>
              </a:tr>
              <a:tr h="294040">
                <a:tc>
                  <a:txBody>
                    <a:bodyPr/>
                    <a:lstStyle/>
                    <a:p>
                      <a:pPr>
                        <a:spcAft>
                          <a:spcPts val="0"/>
                        </a:spcAft>
                      </a:pPr>
                      <a:r>
                        <a:rPr lang="fr-FR" sz="1200" dirty="0">
                          <a:effectLst/>
                          <a:latin typeface="Candara" panose="020E0502030303020204" pitchFamily="34" charset="0"/>
                        </a:rPr>
                        <a:t>L’utilisation « en aveugle » du fichier des</a:t>
                      </a:r>
                      <a:r>
                        <a:rPr lang="fr-FR" sz="1200" baseline="0" dirty="0">
                          <a:effectLst/>
                          <a:latin typeface="Candara" panose="020E0502030303020204" pitchFamily="34" charset="0"/>
                        </a:rPr>
                        <a:t> 2</a:t>
                      </a:r>
                      <a:r>
                        <a:rPr lang="fr-FR" sz="1200" dirty="0">
                          <a:effectLst/>
                          <a:latin typeface="Candara" panose="020E0502030303020204" pitchFamily="34" charset="0"/>
                        </a:rPr>
                        <a:t>00 décideurs VIP  inscrits</a:t>
                      </a:r>
                      <a:endParaRPr lang="fr-FR" sz="1200" dirty="0">
                        <a:effectLst/>
                        <a:latin typeface="Candara" pitchFamily="34" charset="0"/>
                        <a:ea typeface="Calibri"/>
                      </a:endParaRPr>
                    </a:p>
                  </a:txBody>
                  <a:tcPr marL="679993" marR="70742" marT="44942" marB="44942" anchor="ctr">
                    <a:solidFill>
                      <a:schemeClr val="bg1"/>
                    </a:solidFill>
                  </a:tcPr>
                </a:tc>
                <a:tc>
                  <a:txBody>
                    <a:bodyPr/>
                    <a:lstStyle/>
                    <a:p>
                      <a:pPr marL="171450" indent="-171450" algn="ctr">
                        <a:spcAft>
                          <a:spcPts val="0"/>
                        </a:spcAft>
                        <a:buFont typeface="Wingdings" pitchFamily="2" charset="2"/>
                        <a:buChar char="ü"/>
                      </a:pPr>
                      <a:r>
                        <a:rPr lang="fr-FR" sz="1200" dirty="0">
                          <a:solidFill>
                            <a:srgbClr val="00B050"/>
                          </a:solidFill>
                          <a:effectLst/>
                          <a:latin typeface="Candara" panose="020E0502030303020204" pitchFamily="34" charset="0"/>
                        </a:rPr>
                        <a:t> </a:t>
                      </a:r>
                      <a:endParaRPr lang="fr-FR" sz="1200" dirty="0">
                        <a:solidFill>
                          <a:srgbClr val="00B050"/>
                        </a:solidFill>
                        <a:effectLst/>
                        <a:latin typeface="Candara" pitchFamily="34" charset="0"/>
                        <a:ea typeface="Calibri"/>
                      </a:endParaRPr>
                    </a:p>
                  </a:txBody>
                  <a:tcPr marL="84890" marR="84890" marT="44942" marB="44942" anchor="ctr">
                    <a:solidFill>
                      <a:schemeClr val="bg1"/>
                    </a:solidFill>
                  </a:tcPr>
                </a:tc>
                <a:extLst>
                  <a:ext uri="{0D108BD9-81ED-4DB2-BD59-A6C34878D82A}">
                    <a16:rowId xmlns:a16="http://schemas.microsoft.com/office/drawing/2014/main" val="10011"/>
                  </a:ext>
                </a:extLst>
              </a:tr>
              <a:tr h="452793">
                <a:tc>
                  <a:txBody>
                    <a:bodyPr/>
                    <a:lstStyle/>
                    <a:p>
                      <a:pPr>
                        <a:spcAft>
                          <a:spcPts val="0"/>
                        </a:spcAft>
                      </a:pPr>
                      <a:r>
                        <a:rPr lang="fr-FR" sz="1200" dirty="0">
                          <a:effectLst/>
                          <a:latin typeface="Candara" panose="020E0502030303020204" pitchFamily="34" charset="0"/>
                        </a:rPr>
                        <a:t>Intégration de vos plaquettes dans le recueil de documentations remis aux participants </a:t>
                      </a:r>
                      <a:endParaRPr lang="fr-FR" sz="1200" dirty="0">
                        <a:effectLst/>
                        <a:latin typeface="Candara" pitchFamily="34" charset="0"/>
                        <a:ea typeface="Calibri"/>
                      </a:endParaRPr>
                    </a:p>
                  </a:txBody>
                  <a:tcPr marL="679993" marR="70742" marT="44942" marB="44942" anchor="ctr">
                    <a:solidFill>
                      <a:schemeClr val="bg1"/>
                    </a:solidFill>
                  </a:tcPr>
                </a:tc>
                <a:tc>
                  <a:txBody>
                    <a:bodyPr/>
                    <a:lstStyle/>
                    <a:p>
                      <a:pPr marL="171450" indent="-171450" algn="ctr">
                        <a:spcAft>
                          <a:spcPts val="0"/>
                        </a:spcAft>
                        <a:buFont typeface="Wingdings" pitchFamily="2" charset="2"/>
                        <a:buChar char="ü"/>
                      </a:pPr>
                      <a:r>
                        <a:rPr lang="fr-FR" sz="1600" dirty="0">
                          <a:solidFill>
                            <a:srgbClr val="00B050"/>
                          </a:solidFill>
                          <a:effectLst/>
                          <a:latin typeface="Candara" panose="020E0502030303020204" pitchFamily="34" charset="0"/>
                        </a:rPr>
                        <a:t> </a:t>
                      </a:r>
                      <a:endParaRPr lang="fr-FR" sz="1600" dirty="0">
                        <a:solidFill>
                          <a:srgbClr val="00B050"/>
                        </a:solidFill>
                        <a:effectLst/>
                        <a:latin typeface="Candara" pitchFamily="34" charset="0"/>
                        <a:ea typeface="Calibri"/>
                      </a:endParaRPr>
                    </a:p>
                  </a:txBody>
                  <a:tcPr marL="84890" marR="84890" marT="44942" marB="44942" anchor="ctr">
                    <a:solidFill>
                      <a:schemeClr val="bg1"/>
                    </a:solidFill>
                  </a:tcPr>
                </a:tc>
                <a:extLst>
                  <a:ext uri="{0D108BD9-81ED-4DB2-BD59-A6C34878D82A}">
                    <a16:rowId xmlns:a16="http://schemas.microsoft.com/office/drawing/2014/main" val="10012"/>
                  </a:ext>
                </a:extLst>
              </a:tr>
            </a:tbl>
          </a:graphicData>
        </a:graphic>
      </p:graphicFrame>
      <p:sp>
        <p:nvSpPr>
          <p:cNvPr id="6" name="Espace réservé du numéro de diapositive 5"/>
          <p:cNvSpPr>
            <a:spLocks noGrp="1"/>
          </p:cNvSpPr>
          <p:nvPr>
            <p:ph type="sldNum" sz="quarter" idx="12"/>
          </p:nvPr>
        </p:nvSpPr>
        <p:spPr/>
        <p:txBody>
          <a:bodyPr/>
          <a:lstStyle>
            <a:lvl1pPr>
              <a:defRPr b="1">
                <a:solidFill>
                  <a:schemeClr val="bg1"/>
                </a:solidFill>
              </a:defRPr>
            </a:lvl1pPr>
          </a:lstStyle>
          <a:p>
            <a:fld id="{19614B7F-BEEA-4069-87AA-0483C35A20EC}" type="slidenum">
              <a:rPr lang="fr-FR" smtClean="0">
                <a:latin typeface="Candara" pitchFamily="34" charset="0"/>
              </a:rPr>
              <a:pPr/>
              <a:t>5</a:t>
            </a:fld>
            <a:endParaRPr lang="fr-FR" dirty="0">
              <a:latin typeface="Candara" pitchFamily="34" charset="0"/>
            </a:endParaRPr>
          </a:p>
        </p:txBody>
      </p:sp>
      <p:sp>
        <p:nvSpPr>
          <p:cNvPr id="3" name="Titre 2"/>
          <p:cNvSpPr>
            <a:spLocks noGrp="1"/>
          </p:cNvSpPr>
          <p:nvPr>
            <p:ph type="title"/>
          </p:nvPr>
        </p:nvSpPr>
        <p:spPr>
          <a:xfrm>
            <a:off x="0" y="-1"/>
            <a:ext cx="6732240" cy="620689"/>
          </a:xfrm>
        </p:spPr>
        <p:txBody>
          <a:bodyPr>
            <a:noAutofit/>
          </a:bodyPr>
          <a:lstStyle/>
          <a:p>
            <a:br>
              <a:rPr lang="fr-FR" sz="2400" dirty="0"/>
            </a:br>
            <a:r>
              <a:rPr lang="fr-FR" sz="1800" dirty="0"/>
              <a:t>CONFERENCE ANNUELLE  le 23 Juin en présentiel</a:t>
            </a:r>
            <a:br>
              <a:rPr lang="fr-FR" sz="1800" dirty="0"/>
            </a:br>
            <a:r>
              <a:rPr lang="fr-FR" sz="1800" dirty="0"/>
              <a:t>et en direct sur notre plateforme DIGITALE</a:t>
            </a:r>
          </a:p>
        </p:txBody>
      </p:sp>
      <p:pic>
        <p:nvPicPr>
          <p:cNvPr id="7" name="Picture 2" descr="Carton Ondulé de Franc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88799"/>
            <a:ext cx="1941422" cy="63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44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467544" y="1556792"/>
            <a:ext cx="8424936" cy="936104"/>
          </a:xfrm>
          <a:prstGeom prst="roundRect">
            <a:avLst>
              <a:gd name="adj" fmla="val 0"/>
            </a:avLst>
          </a:prstGeom>
          <a:ln w="635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 name="Espace réservé du contenu 1"/>
          <p:cNvSpPr>
            <a:spLocks noGrp="1"/>
          </p:cNvSpPr>
          <p:nvPr>
            <p:ph idx="1"/>
          </p:nvPr>
        </p:nvSpPr>
        <p:spPr>
          <a:xfrm>
            <a:off x="457200" y="1600200"/>
            <a:ext cx="8229600" cy="3701008"/>
          </a:xfrm>
        </p:spPr>
        <p:txBody>
          <a:bodyPr>
            <a:normAutofit fontScale="92500" lnSpcReduction="10000"/>
          </a:bodyPr>
          <a:lstStyle/>
          <a:p>
            <a:pPr algn="ctr">
              <a:buNone/>
            </a:pPr>
            <a:r>
              <a:rPr lang="fr-FR" sz="2800" b="1" cap="small" dirty="0">
                <a:solidFill>
                  <a:srgbClr val="C00000"/>
                </a:solidFill>
                <a:latin typeface="Candara" panose="020E0502030303020204" pitchFamily="34" charset="0"/>
              </a:rPr>
              <a:t>Chaque année les oscars de l’emballage distinguent les acteurs du marché les plus innovants</a:t>
            </a:r>
            <a:br>
              <a:rPr lang="fr-FR" cap="small" dirty="0">
                <a:latin typeface="Candara" panose="020E0502030303020204" pitchFamily="34" charset="0"/>
              </a:rPr>
            </a:br>
            <a:endParaRPr lang="fr-FR" sz="1800" cap="small" dirty="0">
              <a:latin typeface="Candara" panose="020E0502030303020204" pitchFamily="34" charset="0"/>
            </a:endParaRPr>
          </a:p>
          <a:p>
            <a:pPr marL="992187" lvl="1" indent="-457200">
              <a:buFont typeface="Wingdings" panose="05000000000000000000" pitchFamily="2" charset="2"/>
              <a:buChar char="§"/>
            </a:pPr>
            <a:r>
              <a:rPr lang="fr-FR" b="1" cap="small" dirty="0">
                <a:solidFill>
                  <a:schemeClr val="tx2"/>
                </a:solidFill>
                <a:latin typeface="Candara" panose="020E0502030303020204" pitchFamily="34" charset="0"/>
              </a:rPr>
              <a:t>200</a:t>
            </a:r>
            <a:r>
              <a:rPr lang="fr-FR" cap="small" dirty="0">
                <a:solidFill>
                  <a:schemeClr val="tx2"/>
                </a:solidFill>
                <a:latin typeface="Candara" panose="020E0502030303020204" pitchFamily="34" charset="0"/>
              </a:rPr>
              <a:t> invités professionnels de l’emballage </a:t>
            </a:r>
            <a:br>
              <a:rPr lang="fr-FR" cap="small" dirty="0">
                <a:solidFill>
                  <a:schemeClr val="tx2"/>
                </a:solidFill>
                <a:latin typeface="Candara" panose="020E0502030303020204" pitchFamily="34" charset="0"/>
              </a:rPr>
            </a:br>
            <a:r>
              <a:rPr lang="fr-FR" cap="small" dirty="0">
                <a:solidFill>
                  <a:schemeClr val="tx2"/>
                </a:solidFill>
                <a:latin typeface="Candara" panose="020E0502030303020204" pitchFamily="34" charset="0"/>
              </a:rPr>
              <a:t>et du conditionnement</a:t>
            </a:r>
          </a:p>
          <a:p>
            <a:pPr marL="1849437" lvl="3" indent="-457200">
              <a:buFont typeface="Wingdings" panose="05000000000000000000" pitchFamily="2" charset="2"/>
              <a:buChar char="§"/>
            </a:pPr>
            <a:endParaRPr lang="fr-FR" sz="1000" cap="small" dirty="0">
              <a:solidFill>
                <a:schemeClr val="tx2"/>
              </a:solidFill>
              <a:latin typeface="Candara" panose="020E0502030303020204" pitchFamily="34" charset="0"/>
            </a:endParaRPr>
          </a:p>
          <a:p>
            <a:pPr marL="992187" lvl="1" indent="-457200">
              <a:buFont typeface="Wingdings" panose="05000000000000000000" pitchFamily="2" charset="2"/>
              <a:buChar char="§"/>
            </a:pPr>
            <a:r>
              <a:rPr lang="fr-FR" b="1" cap="small" dirty="0">
                <a:solidFill>
                  <a:schemeClr val="tx2"/>
                </a:solidFill>
                <a:latin typeface="Candara" panose="020E0502030303020204" pitchFamily="34" charset="0"/>
              </a:rPr>
              <a:t>120</a:t>
            </a:r>
            <a:r>
              <a:rPr lang="fr-FR" cap="small" dirty="0">
                <a:solidFill>
                  <a:schemeClr val="tx2"/>
                </a:solidFill>
                <a:latin typeface="Candara" panose="020E0502030303020204" pitchFamily="34" charset="0"/>
              </a:rPr>
              <a:t> dossiers de candidature</a:t>
            </a:r>
          </a:p>
          <a:p>
            <a:pPr marL="1849437" lvl="3" indent="-457200">
              <a:buFont typeface="Wingdings" panose="05000000000000000000" pitchFamily="2" charset="2"/>
              <a:buChar char="§"/>
            </a:pPr>
            <a:endParaRPr lang="fr-FR" sz="1000" cap="small" dirty="0">
              <a:solidFill>
                <a:schemeClr val="tx2"/>
              </a:solidFill>
              <a:latin typeface="Candara" panose="020E0502030303020204" pitchFamily="34" charset="0"/>
            </a:endParaRPr>
          </a:p>
          <a:p>
            <a:pPr marL="992187" lvl="1" indent="-457200">
              <a:buFont typeface="Wingdings" panose="05000000000000000000" pitchFamily="2" charset="2"/>
              <a:buChar char="§"/>
            </a:pPr>
            <a:r>
              <a:rPr lang="fr-FR" b="1" cap="small" dirty="0">
                <a:solidFill>
                  <a:schemeClr val="tx2"/>
                </a:solidFill>
                <a:latin typeface="Candara" panose="020E0502030303020204" pitchFamily="34" charset="0"/>
              </a:rPr>
              <a:t>20</a:t>
            </a:r>
            <a:r>
              <a:rPr lang="fr-FR" cap="small" dirty="0">
                <a:solidFill>
                  <a:schemeClr val="tx2"/>
                </a:solidFill>
                <a:latin typeface="Candara" panose="020E0502030303020204" pitchFamily="34" charset="0"/>
              </a:rPr>
              <a:t> remises de prix</a:t>
            </a:r>
          </a:p>
          <a:p>
            <a:pPr marL="1392237" lvl="2" indent="-457200">
              <a:buFont typeface="Wingdings" panose="05000000000000000000" pitchFamily="2" charset="2"/>
              <a:buChar char="§"/>
            </a:pPr>
            <a:endParaRPr lang="fr-FR" sz="1000" cap="small" dirty="0">
              <a:solidFill>
                <a:schemeClr val="tx2"/>
              </a:solidFill>
              <a:latin typeface="Candara" panose="020E0502030303020204" pitchFamily="34" charset="0"/>
            </a:endParaRPr>
          </a:p>
          <a:p>
            <a:pPr marL="992187" lvl="1" indent="-457200">
              <a:buFont typeface="Wingdings" panose="05000000000000000000" pitchFamily="2" charset="2"/>
              <a:buChar char="§"/>
            </a:pPr>
            <a:r>
              <a:rPr lang="fr-FR" b="1" cap="small" dirty="0">
                <a:solidFill>
                  <a:schemeClr val="tx2"/>
                </a:solidFill>
                <a:latin typeface="Candara" panose="020E0502030303020204" pitchFamily="34" charset="0"/>
              </a:rPr>
              <a:t>1</a:t>
            </a:r>
            <a:r>
              <a:rPr lang="fr-FR" cap="small" dirty="0">
                <a:solidFill>
                  <a:schemeClr val="tx2"/>
                </a:solidFill>
                <a:latin typeface="Candara" panose="020E0502030303020204" pitchFamily="34" charset="0"/>
              </a:rPr>
              <a:t> jury d’experts</a:t>
            </a:r>
          </a:p>
        </p:txBody>
      </p:sp>
      <p:sp>
        <p:nvSpPr>
          <p:cNvPr id="5" name="Espace réservé du numéro de diapositive 5"/>
          <p:cNvSpPr>
            <a:spLocks noGrp="1"/>
          </p:cNvSpPr>
          <p:nvPr>
            <p:ph type="sldNum" sz="quarter" idx="12"/>
          </p:nvPr>
        </p:nvSpPr>
        <p:spPr>
          <a:xfrm>
            <a:off x="7010400" y="6334862"/>
            <a:ext cx="2133600" cy="365125"/>
          </a:xfrm>
        </p:spPr>
        <p:txBody>
          <a:bodyPr/>
          <a:lstStyle>
            <a:lvl1pPr>
              <a:defRPr b="1">
                <a:solidFill>
                  <a:schemeClr val="bg1"/>
                </a:solidFill>
              </a:defRPr>
            </a:lvl1pPr>
          </a:lstStyle>
          <a:p>
            <a:fld id="{19614B7F-BEEA-4069-87AA-0483C35A20EC}" type="slidenum">
              <a:rPr lang="fr-FR" smtClean="0">
                <a:latin typeface="Corbel" pitchFamily="34" charset="0"/>
              </a:rPr>
              <a:pPr/>
              <a:t>6</a:t>
            </a:fld>
            <a:endParaRPr lang="fr-FR" dirty="0">
              <a:latin typeface="Corbel" pitchFamily="34" charset="0"/>
            </a:endParaRPr>
          </a:p>
        </p:txBody>
      </p:sp>
      <p:sp>
        <p:nvSpPr>
          <p:cNvPr id="3" name="Titre 2"/>
          <p:cNvSpPr>
            <a:spLocks noGrp="1"/>
          </p:cNvSpPr>
          <p:nvPr>
            <p:ph type="title"/>
          </p:nvPr>
        </p:nvSpPr>
        <p:spPr>
          <a:xfrm>
            <a:off x="0" y="-71863"/>
            <a:ext cx="8460432" cy="1009534"/>
          </a:xfrm>
        </p:spPr>
        <p:txBody>
          <a:bodyPr>
            <a:normAutofit/>
          </a:bodyPr>
          <a:lstStyle/>
          <a:p>
            <a:r>
              <a:rPr lang="fr-FR" sz="2000" dirty="0"/>
              <a:t>Oscars de l’Emballage en présentiel et en direct sur </a:t>
            </a:r>
            <a:br>
              <a:rPr lang="fr-FR" sz="2000" dirty="0"/>
            </a:br>
            <a:r>
              <a:rPr lang="fr-FR" sz="2000" dirty="0"/>
              <a:t>notre plateforme digitale le 21 novembre 2022</a:t>
            </a:r>
          </a:p>
        </p:txBody>
      </p:sp>
      <p:pic>
        <p:nvPicPr>
          <p:cNvPr id="4" name="Picture 3" descr="C:\Documents and Settings\ddelhomme\Bureau\gens.gif"/>
          <p:cNvPicPr>
            <a:picLocks noChangeAspect="1" noChangeArrowheads="1"/>
          </p:cNvPicPr>
          <p:nvPr/>
        </p:nvPicPr>
        <p:blipFill>
          <a:blip r:embed="rId2" cstate="screen">
            <a:duotone>
              <a:schemeClr val="accent1">
                <a:shade val="45000"/>
                <a:satMod val="135000"/>
              </a:schemeClr>
              <a:prstClr val="white"/>
            </a:duotone>
          </a:blip>
          <a:srcRect/>
          <a:stretch>
            <a:fillRect/>
          </a:stretch>
        </p:blipFill>
        <p:spPr bwMode="auto">
          <a:xfrm>
            <a:off x="5476638" y="3370386"/>
            <a:ext cx="3434849" cy="2362173"/>
          </a:xfrm>
          <a:prstGeom prst="rect">
            <a:avLst/>
          </a:prstGeom>
          <a:noFill/>
          <a:effectLst>
            <a:outerShdw blurRad="50800" dist="38100" dir="2700000" algn="tl" rotWithShape="0">
              <a:prstClr val="black">
                <a:alpha val="40000"/>
              </a:prstClr>
            </a:outerShdw>
          </a:effectLst>
        </p:spPr>
      </p:pic>
      <p:sp>
        <p:nvSpPr>
          <p:cNvPr id="7" name="Rectangle à coins arrondis 6"/>
          <p:cNvSpPr/>
          <p:nvPr/>
        </p:nvSpPr>
        <p:spPr>
          <a:xfrm>
            <a:off x="683569" y="5589240"/>
            <a:ext cx="5976663" cy="731457"/>
          </a:xfrm>
          <a:prstGeom prst="roundRect">
            <a:avLst>
              <a:gd name="adj" fmla="val 0"/>
            </a:avLst>
          </a:prstGeom>
          <a:solidFill>
            <a:srgbClr val="C00000"/>
          </a:solidFill>
          <a:ln w="6350">
            <a:solidFill>
              <a:srgbClr val="C00000"/>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r>
              <a:rPr lang="fr-FR" sz="1600" b="1" dirty="0">
                <a:solidFill>
                  <a:schemeClr val="bg1"/>
                </a:solidFill>
                <a:latin typeface="Century Gothic" panose="020B0502020202020204" pitchFamily="34" charset="0"/>
              </a:rPr>
              <a:t> REMISE DES PRIX : </a:t>
            </a:r>
            <a:br>
              <a:rPr lang="fr-FR" sz="1600" b="1" dirty="0">
                <a:solidFill>
                  <a:schemeClr val="bg1"/>
                </a:solidFill>
                <a:latin typeface="Century Gothic" panose="020B0502020202020204" pitchFamily="34" charset="0"/>
              </a:rPr>
            </a:br>
            <a:r>
              <a:rPr lang="fr-FR" sz="1600" b="1" dirty="0">
                <a:solidFill>
                  <a:schemeClr val="bg1"/>
                </a:solidFill>
                <a:latin typeface="Century Gothic" panose="020B0502020202020204" pitchFamily="34" charset="0"/>
              </a:rPr>
              <a:t>Le 21 novembre 2022, 1</a:t>
            </a:r>
            <a:r>
              <a:rPr lang="fr-FR" sz="1600" b="1" baseline="30000" dirty="0">
                <a:solidFill>
                  <a:schemeClr val="bg1"/>
                </a:solidFill>
                <a:latin typeface="Century Gothic" panose="020B0502020202020204" pitchFamily="34" charset="0"/>
              </a:rPr>
              <a:t>er</a:t>
            </a:r>
            <a:r>
              <a:rPr lang="fr-FR" sz="1600" b="1" dirty="0">
                <a:solidFill>
                  <a:schemeClr val="bg1"/>
                </a:solidFill>
                <a:latin typeface="Century Gothic" panose="020B0502020202020204" pitchFamily="34" charset="0"/>
              </a:rPr>
              <a:t> jour d’ALL 4 PACK , à l’Hôtel Elysée Biarritz</a:t>
            </a:r>
          </a:p>
        </p:txBody>
      </p:sp>
      <p:pic>
        <p:nvPicPr>
          <p:cNvPr id="1026" name="Picture 2" descr="https://www.bedouk.fr/mediatheque/annonceur/8/8/3/0000711388_920x5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5454914"/>
            <a:ext cx="1512168" cy="9401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rton Ondulé de Franc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116937"/>
            <a:ext cx="1941422" cy="63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8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p:cNvSpPr/>
          <p:nvPr/>
        </p:nvSpPr>
        <p:spPr>
          <a:xfrm rot="20455257">
            <a:off x="1747398" y="2482777"/>
            <a:ext cx="5904656" cy="2592288"/>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ndara" panose="020E0502030303020204" pitchFamily="34" charset="0"/>
            </a:endParaRPr>
          </a:p>
        </p:txBody>
      </p:sp>
      <p:sp>
        <p:nvSpPr>
          <p:cNvPr id="10" name="Ellipse 9"/>
          <p:cNvSpPr/>
          <p:nvPr/>
        </p:nvSpPr>
        <p:spPr>
          <a:xfrm rot="1057735">
            <a:off x="1739791" y="2482777"/>
            <a:ext cx="5904656" cy="2592288"/>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ndara" panose="020E0502030303020204" pitchFamily="34" charset="0"/>
            </a:endParaRPr>
          </a:p>
        </p:txBody>
      </p:sp>
      <p:sp>
        <p:nvSpPr>
          <p:cNvPr id="12" name="Espace réservé du numéro de diapositive 5"/>
          <p:cNvSpPr>
            <a:spLocks noGrp="1"/>
          </p:cNvSpPr>
          <p:nvPr>
            <p:ph type="sldNum" sz="quarter" idx="12"/>
          </p:nvPr>
        </p:nvSpPr>
        <p:spPr>
          <a:xfrm>
            <a:off x="7002155" y="6361089"/>
            <a:ext cx="2133600" cy="365125"/>
          </a:xfrm>
        </p:spPr>
        <p:txBody>
          <a:bodyPr/>
          <a:lstStyle>
            <a:lvl1pPr>
              <a:defRPr b="1">
                <a:solidFill>
                  <a:schemeClr val="bg1"/>
                </a:solidFill>
              </a:defRPr>
            </a:lvl1pPr>
          </a:lstStyle>
          <a:p>
            <a:fld id="{19614B7F-BEEA-4069-87AA-0483C35A20EC}" type="slidenum">
              <a:rPr lang="fr-FR" smtClean="0">
                <a:latin typeface="Candara" panose="020E0502030303020204" pitchFamily="34" charset="0"/>
              </a:rPr>
              <a:pPr/>
              <a:t>7</a:t>
            </a:fld>
            <a:endParaRPr lang="fr-FR" dirty="0">
              <a:latin typeface="Candara" panose="020E0502030303020204" pitchFamily="34" charset="0"/>
            </a:endParaRPr>
          </a:p>
        </p:txBody>
      </p:sp>
      <p:sp>
        <p:nvSpPr>
          <p:cNvPr id="3" name="Titre 2"/>
          <p:cNvSpPr>
            <a:spLocks noGrp="1"/>
          </p:cNvSpPr>
          <p:nvPr>
            <p:ph type="title"/>
          </p:nvPr>
        </p:nvSpPr>
        <p:spPr>
          <a:xfrm>
            <a:off x="71051" y="23241"/>
            <a:ext cx="9005015" cy="1009534"/>
          </a:xfrm>
        </p:spPr>
        <p:txBody>
          <a:bodyPr>
            <a:normAutofit/>
          </a:bodyPr>
          <a:lstStyle/>
          <a:p>
            <a:r>
              <a:rPr lang="fr-FR" sz="2400" dirty="0"/>
              <a:t>20 Oscars décernés en présentiel et en direct</a:t>
            </a:r>
            <a:br>
              <a:rPr lang="fr-FR" sz="2400" dirty="0"/>
            </a:br>
            <a:r>
              <a:rPr lang="fr-FR" sz="2400" dirty="0"/>
              <a:t> sur notre plateforme digitale</a:t>
            </a:r>
          </a:p>
        </p:txBody>
      </p:sp>
      <p:sp>
        <p:nvSpPr>
          <p:cNvPr id="4" name="AutoShape 6"/>
          <p:cNvSpPr>
            <a:spLocks noChangeArrowheads="1"/>
          </p:cNvSpPr>
          <p:nvPr/>
        </p:nvSpPr>
        <p:spPr bwMode="auto">
          <a:xfrm>
            <a:off x="827584" y="1196753"/>
            <a:ext cx="2856879" cy="1920214"/>
          </a:xfrm>
          <a:prstGeom prst="roundRect">
            <a:avLst>
              <a:gd name="adj" fmla="val 16667"/>
            </a:avLst>
          </a:prstGeom>
          <a:solidFill>
            <a:schemeClr val="bg1"/>
          </a:solidFill>
          <a:ln w="28575" algn="ctr">
            <a:solidFill>
              <a:schemeClr val="bg1">
                <a:lumMod val="95000"/>
              </a:schemeClr>
            </a:solidFill>
            <a:round/>
            <a:headEnd/>
            <a:tailEnd/>
          </a:ln>
          <a:effectLst>
            <a:outerShdw blurRad="50800" dist="38100" dir="2700000" algn="tl" rotWithShape="0">
              <a:prstClr val="black">
                <a:alpha val="40000"/>
              </a:prstClr>
            </a:outerShdw>
          </a:effectLst>
        </p:spPr>
        <p:txBody>
          <a:bodyPr lIns="121259" tIns="60629" rIns="121259" bIns="60629" anchor="ctr"/>
          <a:lstStyle/>
          <a:p>
            <a:pPr marL="111575" indent="-111575">
              <a:lnSpc>
                <a:spcPct val="90000"/>
              </a:lnSpc>
              <a:defRPr/>
            </a:pPr>
            <a:r>
              <a:rPr lang="fr-FR" sz="2400" b="1" cap="small" dirty="0">
                <a:solidFill>
                  <a:srgbClr val="C00000"/>
                </a:solidFill>
                <a:latin typeface="Candara" panose="020E0502030303020204" pitchFamily="34" charset="0"/>
              </a:rPr>
              <a:t>Consommation</a:t>
            </a:r>
            <a:endParaRPr lang="fr-FR" sz="1400" b="1" cap="small" dirty="0">
              <a:solidFill>
                <a:srgbClr val="C00000"/>
              </a:solidFill>
              <a:latin typeface="Candara" panose="020E0502030303020204" pitchFamily="34" charset="0"/>
            </a:endParaRPr>
          </a:p>
          <a:p>
            <a:pPr marL="355600" indent="-180975">
              <a:lnSpc>
                <a:spcPct val="90000"/>
              </a:lnSpc>
              <a:buFont typeface="Wingdings" pitchFamily="2" charset="2"/>
              <a:buChar char="§"/>
              <a:defRPr/>
            </a:pPr>
            <a:r>
              <a:rPr lang="fr-FR" sz="1400" cap="small" dirty="0">
                <a:solidFill>
                  <a:schemeClr val="tx2">
                    <a:lumMod val="95000"/>
                    <a:lumOff val="5000"/>
                  </a:schemeClr>
                </a:solidFill>
                <a:latin typeface="Candara" panose="020E0502030303020204" pitchFamily="34" charset="0"/>
              </a:rPr>
              <a:t>Design et identité graphique</a:t>
            </a:r>
          </a:p>
          <a:p>
            <a:pPr marL="355600" indent="-180975">
              <a:lnSpc>
                <a:spcPct val="90000"/>
              </a:lnSpc>
              <a:buFont typeface="Wingdings" pitchFamily="2" charset="2"/>
              <a:buChar char="§"/>
              <a:defRPr/>
            </a:pPr>
            <a:r>
              <a:rPr lang="fr-FR" sz="1400" cap="small" dirty="0">
                <a:solidFill>
                  <a:schemeClr val="tx2">
                    <a:lumMod val="95000"/>
                    <a:lumOff val="5000"/>
                  </a:schemeClr>
                </a:solidFill>
                <a:latin typeface="Candara" panose="020E0502030303020204" pitchFamily="34" charset="0"/>
              </a:rPr>
              <a:t>Fonctionnalité d’usage</a:t>
            </a:r>
          </a:p>
          <a:p>
            <a:pPr marL="355600" indent="-180975">
              <a:lnSpc>
                <a:spcPct val="90000"/>
              </a:lnSpc>
              <a:buFont typeface="Wingdings" pitchFamily="2" charset="2"/>
              <a:buChar char="§"/>
              <a:defRPr/>
            </a:pPr>
            <a:r>
              <a:rPr lang="fr-FR" sz="1400" cap="small" dirty="0">
                <a:solidFill>
                  <a:schemeClr val="tx2">
                    <a:lumMod val="95000"/>
                    <a:lumOff val="5000"/>
                  </a:schemeClr>
                </a:solidFill>
                <a:latin typeface="Candara" panose="020E0502030303020204" pitchFamily="34" charset="0"/>
              </a:rPr>
              <a:t>Fonctionnalité de conservation</a:t>
            </a:r>
          </a:p>
          <a:p>
            <a:pPr marL="355600" indent="-180975">
              <a:lnSpc>
                <a:spcPct val="90000"/>
              </a:lnSpc>
              <a:buFont typeface="Wingdings" pitchFamily="2" charset="2"/>
              <a:buChar char="§"/>
              <a:defRPr/>
            </a:pPr>
            <a:r>
              <a:rPr lang="fr-FR" sz="1400" cap="small" dirty="0">
                <a:solidFill>
                  <a:schemeClr val="tx2">
                    <a:lumMod val="95000"/>
                    <a:lumOff val="5000"/>
                  </a:schemeClr>
                </a:solidFill>
                <a:latin typeface="Candara" panose="020E0502030303020204" pitchFamily="34" charset="0"/>
              </a:rPr>
              <a:t>merchandising</a:t>
            </a:r>
          </a:p>
          <a:p>
            <a:pPr marL="355600" indent="-180975">
              <a:lnSpc>
                <a:spcPct val="90000"/>
              </a:lnSpc>
              <a:buFont typeface="Wingdings" pitchFamily="2" charset="2"/>
              <a:buChar char="§"/>
              <a:defRPr/>
            </a:pPr>
            <a:r>
              <a:rPr lang="fr-FR" sz="1400" cap="small" dirty="0">
                <a:solidFill>
                  <a:schemeClr val="tx2">
                    <a:lumMod val="95000"/>
                    <a:lumOff val="5000"/>
                  </a:schemeClr>
                </a:solidFill>
                <a:latin typeface="Candara" panose="020E0502030303020204" pitchFamily="34" charset="0"/>
              </a:rPr>
              <a:t>Technologies </a:t>
            </a:r>
            <a:r>
              <a:rPr lang="fr-FR" sz="1400" cap="small" dirty="0" err="1">
                <a:solidFill>
                  <a:schemeClr val="tx2">
                    <a:lumMod val="95000"/>
                    <a:lumOff val="5000"/>
                  </a:schemeClr>
                </a:solidFill>
                <a:latin typeface="Candara" panose="020E0502030303020204" pitchFamily="34" charset="0"/>
              </a:rPr>
              <a:t>conectees</a:t>
            </a:r>
            <a:endParaRPr lang="fr-FR" sz="1400" cap="small" dirty="0">
              <a:solidFill>
                <a:schemeClr val="tx2">
                  <a:lumMod val="95000"/>
                  <a:lumOff val="5000"/>
                </a:schemeClr>
              </a:solidFill>
              <a:latin typeface="Candara" panose="020E0502030303020204" pitchFamily="34" charset="0"/>
            </a:endParaRPr>
          </a:p>
        </p:txBody>
      </p:sp>
      <p:sp>
        <p:nvSpPr>
          <p:cNvPr id="5" name="AutoShape 6"/>
          <p:cNvSpPr>
            <a:spLocks noChangeArrowheads="1"/>
          </p:cNvSpPr>
          <p:nvPr/>
        </p:nvSpPr>
        <p:spPr bwMode="auto">
          <a:xfrm>
            <a:off x="3131840" y="4401512"/>
            <a:ext cx="2880320" cy="1980220"/>
          </a:xfrm>
          <a:prstGeom prst="roundRect">
            <a:avLst>
              <a:gd name="adj" fmla="val 16667"/>
            </a:avLst>
          </a:prstGeom>
          <a:solidFill>
            <a:schemeClr val="bg1"/>
          </a:solidFill>
          <a:ln w="28575" algn="ctr">
            <a:solidFill>
              <a:schemeClr val="bg1">
                <a:lumMod val="95000"/>
              </a:schemeClr>
            </a:solidFill>
            <a:round/>
            <a:headEnd/>
            <a:tailEnd/>
          </a:ln>
          <a:effectLst>
            <a:outerShdw blurRad="50800" dist="38100" dir="2700000" algn="tl" rotWithShape="0">
              <a:prstClr val="black">
                <a:alpha val="40000"/>
              </a:prstClr>
            </a:outerShdw>
          </a:effectLst>
        </p:spPr>
        <p:txBody>
          <a:bodyPr lIns="121259" tIns="60629" rIns="121259" bIns="60629" anchor="ctr"/>
          <a:lstStyle/>
          <a:p>
            <a:pPr marL="111575" indent="-111575">
              <a:lnSpc>
                <a:spcPct val="90000"/>
              </a:lnSpc>
              <a:defRPr/>
            </a:pPr>
            <a:r>
              <a:rPr lang="fr-FR" sz="2400" b="1" cap="small" dirty="0">
                <a:solidFill>
                  <a:srgbClr val="C00000"/>
                </a:solidFill>
                <a:latin typeface="Candara" panose="020E0502030303020204" pitchFamily="34" charset="0"/>
              </a:rPr>
              <a:t>Production</a:t>
            </a:r>
            <a:endParaRPr lang="fr-FR" sz="1400" b="1" cap="small" dirty="0">
              <a:solidFill>
                <a:srgbClr val="C00000"/>
              </a:solidFill>
              <a:latin typeface="Candara" panose="020E0502030303020204" pitchFamily="34" charset="0"/>
            </a:endParaRPr>
          </a:p>
          <a:p>
            <a:pPr marL="266700" indent="-179388">
              <a:lnSpc>
                <a:spcPct val="90000"/>
              </a:lnSpc>
              <a:buFont typeface="Wingdings" pitchFamily="2" charset="2"/>
              <a:buChar char="§"/>
              <a:defRPr/>
            </a:pPr>
            <a:r>
              <a:rPr lang="fr-FR" sz="1400" cap="small" dirty="0">
                <a:solidFill>
                  <a:schemeClr val="tx2">
                    <a:lumMod val="95000"/>
                    <a:lumOff val="5000"/>
                  </a:schemeClr>
                </a:solidFill>
                <a:latin typeface="Candara" panose="020E0502030303020204" pitchFamily="34" charset="0"/>
              </a:rPr>
              <a:t>Mécanisation</a:t>
            </a:r>
          </a:p>
          <a:p>
            <a:pPr marL="266700" indent="-179388">
              <a:lnSpc>
                <a:spcPct val="90000"/>
              </a:lnSpc>
              <a:buFont typeface="Wingdings" pitchFamily="2" charset="2"/>
              <a:buChar char="§"/>
              <a:defRPr/>
            </a:pPr>
            <a:r>
              <a:rPr lang="fr-FR" sz="1400" cap="small" dirty="0">
                <a:solidFill>
                  <a:schemeClr val="tx2">
                    <a:lumMod val="95000"/>
                    <a:lumOff val="5000"/>
                  </a:schemeClr>
                </a:solidFill>
                <a:latin typeface="Candara" panose="020E0502030303020204" pitchFamily="34" charset="0"/>
              </a:rPr>
              <a:t>Conditionnement primaire</a:t>
            </a:r>
          </a:p>
          <a:p>
            <a:pPr marL="266700" indent="-179388">
              <a:lnSpc>
                <a:spcPct val="90000"/>
              </a:lnSpc>
              <a:buFont typeface="Wingdings" pitchFamily="2" charset="2"/>
              <a:buChar char="§"/>
              <a:defRPr/>
            </a:pPr>
            <a:r>
              <a:rPr lang="fr-FR" sz="1400" cap="small" dirty="0">
                <a:solidFill>
                  <a:schemeClr val="tx2">
                    <a:lumMod val="95000"/>
                    <a:lumOff val="5000"/>
                  </a:schemeClr>
                </a:solidFill>
                <a:latin typeface="Candara" panose="020E0502030303020204" pitchFamily="34" charset="0"/>
              </a:rPr>
              <a:t>Equipements périphériques</a:t>
            </a:r>
          </a:p>
          <a:p>
            <a:pPr marL="266700" indent="-179388">
              <a:lnSpc>
                <a:spcPct val="90000"/>
              </a:lnSpc>
              <a:buFont typeface="Wingdings" pitchFamily="2" charset="2"/>
              <a:buChar char="§"/>
              <a:defRPr/>
            </a:pPr>
            <a:r>
              <a:rPr lang="fr-FR" sz="1400" cap="small" dirty="0">
                <a:solidFill>
                  <a:schemeClr val="tx2">
                    <a:lumMod val="95000"/>
                    <a:lumOff val="5000"/>
                  </a:schemeClr>
                </a:solidFill>
                <a:latin typeface="Candara" panose="020E0502030303020204" pitchFamily="34" charset="0"/>
              </a:rPr>
              <a:t>Distribution-logistique</a:t>
            </a:r>
          </a:p>
          <a:p>
            <a:pPr marL="266700" indent="-179388">
              <a:lnSpc>
                <a:spcPct val="90000"/>
              </a:lnSpc>
              <a:buFont typeface="Wingdings" pitchFamily="2" charset="2"/>
              <a:buChar char="§"/>
              <a:defRPr/>
            </a:pPr>
            <a:r>
              <a:rPr lang="fr-FR" sz="1400" cap="small" dirty="0">
                <a:solidFill>
                  <a:schemeClr val="tx2">
                    <a:lumMod val="95000"/>
                    <a:lumOff val="5000"/>
                  </a:schemeClr>
                </a:solidFill>
                <a:latin typeface="Candara" panose="020E0502030303020204" pitchFamily="34" charset="0"/>
              </a:rPr>
              <a:t>Emballages industriels</a:t>
            </a:r>
          </a:p>
        </p:txBody>
      </p:sp>
      <p:sp>
        <p:nvSpPr>
          <p:cNvPr id="6" name="AutoShape 6"/>
          <p:cNvSpPr>
            <a:spLocks noChangeArrowheads="1"/>
          </p:cNvSpPr>
          <p:nvPr/>
        </p:nvSpPr>
        <p:spPr bwMode="auto">
          <a:xfrm>
            <a:off x="5364089" y="1124744"/>
            <a:ext cx="3711978" cy="2304256"/>
          </a:xfrm>
          <a:prstGeom prst="roundRect">
            <a:avLst>
              <a:gd name="adj" fmla="val 16667"/>
            </a:avLst>
          </a:prstGeom>
          <a:solidFill>
            <a:schemeClr val="bg1"/>
          </a:solidFill>
          <a:ln w="28575" algn="ctr">
            <a:solidFill>
              <a:schemeClr val="bg1">
                <a:lumMod val="95000"/>
              </a:schemeClr>
            </a:solidFill>
            <a:round/>
            <a:headEnd/>
            <a:tailEnd/>
          </a:ln>
          <a:effectLst>
            <a:outerShdw blurRad="50800" dist="38100" dir="2700000" algn="tl" rotWithShape="0">
              <a:prstClr val="black">
                <a:alpha val="40000"/>
              </a:prstClr>
            </a:outerShdw>
          </a:effectLst>
        </p:spPr>
        <p:txBody>
          <a:bodyPr lIns="121259" tIns="60629" rIns="121259" bIns="60629" anchor="ctr"/>
          <a:lstStyle/>
          <a:p>
            <a:pPr marL="111575" indent="-111575">
              <a:lnSpc>
                <a:spcPct val="90000"/>
              </a:lnSpc>
              <a:defRPr/>
            </a:pPr>
            <a:r>
              <a:rPr lang="fr-FR" sz="2400" b="1" cap="small" dirty="0">
                <a:solidFill>
                  <a:srgbClr val="C00000"/>
                </a:solidFill>
                <a:latin typeface="Candara" panose="020E0502030303020204" pitchFamily="34" charset="0"/>
              </a:rPr>
              <a:t>Métiers/Matériaux</a:t>
            </a:r>
            <a:endParaRPr lang="fr-FR" sz="1400" b="1" cap="small" dirty="0">
              <a:solidFill>
                <a:srgbClr val="C00000"/>
              </a:solidFill>
              <a:latin typeface="Candara" panose="020E0502030303020204" pitchFamily="34" charset="0"/>
            </a:endParaRPr>
          </a:p>
          <a:p>
            <a:pPr marL="355600" indent="-169863">
              <a:lnSpc>
                <a:spcPct val="90000"/>
              </a:lnSpc>
              <a:buFont typeface="Wingdings" pitchFamily="2" charset="2"/>
              <a:buChar char="§"/>
              <a:defRPr/>
            </a:pPr>
            <a:r>
              <a:rPr lang="fr-FR" sz="1400" cap="small" dirty="0">
                <a:solidFill>
                  <a:schemeClr val="tx2">
                    <a:lumMod val="95000"/>
                    <a:lumOff val="5000"/>
                  </a:schemeClr>
                </a:solidFill>
                <a:latin typeface="Candara" panose="020E0502030303020204" pitchFamily="34" charset="0"/>
              </a:rPr>
              <a:t>Verre</a:t>
            </a:r>
          </a:p>
          <a:p>
            <a:pPr marL="355600" indent="-169863">
              <a:lnSpc>
                <a:spcPct val="90000"/>
              </a:lnSpc>
              <a:buFont typeface="Wingdings" pitchFamily="2" charset="2"/>
              <a:buChar char="§"/>
              <a:defRPr/>
            </a:pPr>
            <a:r>
              <a:rPr lang="fr-FR" sz="1400" cap="small" dirty="0">
                <a:solidFill>
                  <a:schemeClr val="tx2">
                    <a:lumMod val="95000"/>
                    <a:lumOff val="5000"/>
                  </a:schemeClr>
                </a:solidFill>
                <a:latin typeface="Candara" panose="020E0502030303020204" pitchFamily="34" charset="0"/>
              </a:rPr>
              <a:t>Papier carton</a:t>
            </a:r>
          </a:p>
          <a:p>
            <a:pPr marL="355600" indent="-169863">
              <a:lnSpc>
                <a:spcPct val="90000"/>
              </a:lnSpc>
              <a:buFont typeface="Wingdings" pitchFamily="2" charset="2"/>
              <a:buChar char="§"/>
              <a:defRPr/>
            </a:pPr>
            <a:r>
              <a:rPr lang="fr-FR" sz="2000" b="1" cap="small" dirty="0">
                <a:solidFill>
                  <a:srgbClr val="FF0000"/>
                </a:solidFill>
                <a:latin typeface="Candara" panose="020E0502030303020204" pitchFamily="34" charset="0"/>
              </a:rPr>
              <a:t>Carton ondulé</a:t>
            </a:r>
          </a:p>
          <a:p>
            <a:pPr marL="355600" indent="-169863">
              <a:lnSpc>
                <a:spcPct val="90000"/>
              </a:lnSpc>
              <a:buFont typeface="Wingdings" pitchFamily="2" charset="2"/>
              <a:buChar char="§"/>
              <a:defRPr/>
            </a:pPr>
            <a:r>
              <a:rPr lang="fr-FR" sz="1400" cap="small" dirty="0">
                <a:solidFill>
                  <a:schemeClr val="tx2">
                    <a:lumMod val="95000"/>
                    <a:lumOff val="5000"/>
                  </a:schemeClr>
                </a:solidFill>
                <a:latin typeface="Candara" panose="020E0502030303020204" pitchFamily="34" charset="0"/>
              </a:rPr>
              <a:t>Plastique</a:t>
            </a:r>
          </a:p>
          <a:p>
            <a:pPr marL="355600" indent="-169863">
              <a:lnSpc>
                <a:spcPct val="90000"/>
              </a:lnSpc>
              <a:buFont typeface="Wingdings" pitchFamily="2" charset="2"/>
              <a:buChar char="§"/>
              <a:defRPr/>
            </a:pPr>
            <a:r>
              <a:rPr lang="fr-FR" sz="1400" cap="small" dirty="0">
                <a:solidFill>
                  <a:schemeClr val="tx2">
                    <a:lumMod val="95000"/>
                    <a:lumOff val="5000"/>
                  </a:schemeClr>
                </a:solidFill>
                <a:latin typeface="Candara" panose="020E0502030303020204" pitchFamily="34" charset="0"/>
              </a:rPr>
              <a:t>Métal</a:t>
            </a:r>
          </a:p>
          <a:p>
            <a:pPr marL="355600" indent="-169863">
              <a:lnSpc>
                <a:spcPct val="90000"/>
              </a:lnSpc>
              <a:buFont typeface="Wingdings" pitchFamily="2" charset="2"/>
              <a:buChar char="§"/>
              <a:defRPr/>
            </a:pPr>
            <a:r>
              <a:rPr lang="fr-FR" sz="1400" cap="small" dirty="0">
                <a:solidFill>
                  <a:schemeClr val="tx2">
                    <a:lumMod val="95000"/>
                    <a:lumOff val="5000"/>
                  </a:schemeClr>
                </a:solidFill>
                <a:latin typeface="Candara" panose="020E0502030303020204" pitchFamily="34" charset="0"/>
              </a:rPr>
              <a:t>Bois</a:t>
            </a:r>
          </a:p>
          <a:p>
            <a:pPr marL="355600" indent="-169863">
              <a:lnSpc>
                <a:spcPct val="90000"/>
              </a:lnSpc>
              <a:buFont typeface="Wingdings" pitchFamily="2" charset="2"/>
              <a:buChar char="§"/>
              <a:defRPr/>
            </a:pPr>
            <a:r>
              <a:rPr lang="fr-FR" sz="1400" cap="small" dirty="0">
                <a:solidFill>
                  <a:schemeClr val="tx2">
                    <a:lumMod val="95000"/>
                    <a:lumOff val="5000"/>
                  </a:schemeClr>
                </a:solidFill>
                <a:latin typeface="Candara" panose="020E0502030303020204" pitchFamily="34" charset="0"/>
              </a:rPr>
              <a:t>Emballage souple/complexe</a:t>
            </a:r>
          </a:p>
          <a:p>
            <a:pPr marL="355600" indent="-169863">
              <a:lnSpc>
                <a:spcPct val="90000"/>
              </a:lnSpc>
              <a:buFont typeface="Wingdings" pitchFamily="2" charset="2"/>
              <a:buChar char="§"/>
              <a:defRPr/>
            </a:pPr>
            <a:r>
              <a:rPr lang="fr-FR" sz="1400" cap="small" dirty="0">
                <a:solidFill>
                  <a:schemeClr val="tx2">
                    <a:lumMod val="95000"/>
                    <a:lumOff val="5000"/>
                  </a:schemeClr>
                </a:solidFill>
                <a:latin typeface="Candara" panose="020E0502030303020204" pitchFamily="34" charset="0"/>
              </a:rPr>
              <a:t>Nouveaux matériaux</a:t>
            </a:r>
          </a:p>
        </p:txBody>
      </p:sp>
      <p:sp>
        <p:nvSpPr>
          <p:cNvPr id="7" name="AutoShape 6"/>
          <p:cNvSpPr>
            <a:spLocks noChangeArrowheads="1"/>
          </p:cNvSpPr>
          <p:nvPr/>
        </p:nvSpPr>
        <p:spPr bwMode="auto">
          <a:xfrm>
            <a:off x="71051" y="4112785"/>
            <a:ext cx="2987824" cy="648072"/>
          </a:xfrm>
          <a:prstGeom prst="roundRect">
            <a:avLst>
              <a:gd name="adj" fmla="val 16667"/>
            </a:avLst>
          </a:prstGeom>
          <a:solidFill>
            <a:schemeClr val="bg1"/>
          </a:solidFill>
          <a:ln w="28575" algn="ctr">
            <a:solidFill>
              <a:schemeClr val="bg1">
                <a:lumMod val="95000"/>
              </a:schemeClr>
            </a:solidFill>
            <a:round/>
            <a:headEnd/>
            <a:tailEnd/>
          </a:ln>
          <a:effectLst>
            <a:outerShdw blurRad="50800" dist="38100" dir="2700000" algn="tl" rotWithShape="0">
              <a:prstClr val="black">
                <a:alpha val="40000"/>
              </a:prstClr>
            </a:outerShdw>
          </a:effectLst>
        </p:spPr>
        <p:txBody>
          <a:bodyPr lIns="121259" tIns="60629" rIns="121259" bIns="60629" anchor="ctr"/>
          <a:lstStyle/>
          <a:p>
            <a:pPr marL="111575" indent="-111575" algn="ctr">
              <a:lnSpc>
                <a:spcPct val="90000"/>
              </a:lnSpc>
              <a:defRPr/>
            </a:pPr>
            <a:r>
              <a:rPr lang="fr-FR" sz="2400" b="1" cap="small" dirty="0">
                <a:solidFill>
                  <a:srgbClr val="C00000"/>
                </a:solidFill>
                <a:latin typeface="Candara" panose="020E0502030303020204" pitchFamily="34" charset="0"/>
              </a:rPr>
              <a:t>Environnement &amp; </a:t>
            </a:r>
            <a:r>
              <a:rPr lang="fr-FR" sz="2400" b="1" cap="small" dirty="0" err="1">
                <a:solidFill>
                  <a:srgbClr val="C00000"/>
                </a:solidFill>
                <a:latin typeface="Candara" panose="020E0502030303020204" pitchFamily="34" charset="0"/>
              </a:rPr>
              <a:t>rse</a:t>
            </a:r>
            <a:endParaRPr lang="fr-FR" sz="2400" b="1" cap="small" dirty="0">
              <a:solidFill>
                <a:srgbClr val="C00000"/>
              </a:solidFill>
              <a:latin typeface="Candara" panose="020E0502030303020204" pitchFamily="34" charset="0"/>
            </a:endParaRPr>
          </a:p>
        </p:txBody>
      </p:sp>
      <p:sp>
        <p:nvSpPr>
          <p:cNvPr id="8" name="AutoShape 6"/>
          <p:cNvSpPr>
            <a:spLocks noChangeArrowheads="1"/>
          </p:cNvSpPr>
          <p:nvPr/>
        </p:nvSpPr>
        <p:spPr bwMode="auto">
          <a:xfrm>
            <a:off x="6588224" y="4077072"/>
            <a:ext cx="2487842" cy="1300824"/>
          </a:xfrm>
          <a:prstGeom prst="roundRect">
            <a:avLst>
              <a:gd name="adj" fmla="val 16667"/>
            </a:avLst>
          </a:prstGeom>
          <a:solidFill>
            <a:schemeClr val="bg1"/>
          </a:solidFill>
          <a:ln w="28575" algn="ctr">
            <a:solidFill>
              <a:schemeClr val="bg1">
                <a:lumMod val="95000"/>
              </a:schemeClr>
            </a:solidFill>
            <a:round/>
            <a:headEnd/>
            <a:tailEnd/>
          </a:ln>
          <a:effectLst>
            <a:outerShdw blurRad="50800" dist="38100" dir="2700000" algn="tl" rotWithShape="0">
              <a:prstClr val="black">
                <a:alpha val="40000"/>
              </a:prstClr>
            </a:outerShdw>
          </a:effectLst>
        </p:spPr>
        <p:txBody>
          <a:bodyPr lIns="121259" tIns="60629" rIns="121259" bIns="60629" anchor="ctr"/>
          <a:lstStyle/>
          <a:p>
            <a:pPr marL="111575" indent="-111575" algn="ctr">
              <a:lnSpc>
                <a:spcPct val="90000"/>
              </a:lnSpc>
              <a:defRPr/>
            </a:pPr>
            <a:r>
              <a:rPr lang="fr-FR" sz="2400" b="1" cap="small" dirty="0">
                <a:solidFill>
                  <a:srgbClr val="C00000"/>
                </a:solidFill>
                <a:latin typeface="Candara" panose="020E0502030303020204" pitchFamily="34" charset="0"/>
              </a:rPr>
              <a:t>Débuts prometteurs</a:t>
            </a:r>
          </a:p>
          <a:p>
            <a:pPr marL="177800" indent="-177800">
              <a:lnSpc>
                <a:spcPct val="90000"/>
              </a:lnSpc>
              <a:buFont typeface="Wingdings" pitchFamily="2" charset="2"/>
              <a:buChar char="§"/>
              <a:defRPr/>
            </a:pPr>
            <a:r>
              <a:rPr lang="fr-FR" sz="1400" cap="small" dirty="0">
                <a:solidFill>
                  <a:schemeClr val="tx2">
                    <a:lumMod val="95000"/>
                    <a:lumOff val="5000"/>
                  </a:schemeClr>
                </a:solidFill>
                <a:latin typeface="Candara" panose="020E0502030303020204" pitchFamily="34" charset="0"/>
              </a:rPr>
              <a:t>Étudiant</a:t>
            </a:r>
          </a:p>
          <a:p>
            <a:pPr marL="177800" indent="-177800">
              <a:lnSpc>
                <a:spcPct val="90000"/>
              </a:lnSpc>
              <a:buFont typeface="Wingdings" pitchFamily="2" charset="2"/>
              <a:buChar char="§"/>
              <a:defRPr/>
            </a:pPr>
            <a:r>
              <a:rPr lang="fr-FR" sz="1400" cap="small" dirty="0">
                <a:solidFill>
                  <a:schemeClr val="tx2">
                    <a:lumMod val="95000"/>
                    <a:lumOff val="5000"/>
                  </a:schemeClr>
                </a:solidFill>
                <a:latin typeface="Candara" panose="020E0502030303020204" pitchFamily="34" charset="0"/>
              </a:rPr>
              <a:t>Start-up / PME</a:t>
            </a:r>
          </a:p>
          <a:p>
            <a:pPr marL="177800" indent="-177800">
              <a:lnSpc>
                <a:spcPct val="90000"/>
              </a:lnSpc>
              <a:buFont typeface="Wingdings" pitchFamily="2" charset="2"/>
              <a:buChar char="§"/>
              <a:defRPr/>
            </a:pPr>
            <a:r>
              <a:rPr lang="fr-FR" sz="1400" cap="small" dirty="0">
                <a:solidFill>
                  <a:schemeClr val="tx2">
                    <a:lumMod val="95000"/>
                    <a:lumOff val="5000"/>
                  </a:schemeClr>
                </a:solidFill>
                <a:latin typeface="Candara" panose="020E0502030303020204" pitchFamily="34" charset="0"/>
              </a:rPr>
              <a:t>Lancement prometteur</a:t>
            </a:r>
          </a:p>
        </p:txBody>
      </p:sp>
      <p:pic>
        <p:nvPicPr>
          <p:cNvPr id="14" name="Picture 2" descr="B:\Marketing\_Emballages Magazine\2012\oscars 2013\Oscaremballage2012.jpg"/>
          <p:cNvPicPr>
            <a:picLocks noChangeAspect="1" noChangeArrowheads="1"/>
          </p:cNvPicPr>
          <p:nvPr/>
        </p:nvPicPr>
        <p:blipFill rotWithShape="1">
          <a:blip r:embed="rId2" cstate="print">
            <a:clrChange>
              <a:clrFrom>
                <a:srgbClr val="FEFDFB"/>
              </a:clrFrom>
              <a:clrTo>
                <a:srgbClr val="FEFDFB">
                  <a:alpha val="0"/>
                </a:srgbClr>
              </a:clrTo>
            </a:clrChange>
            <a:extLst>
              <a:ext uri="{28A0092B-C50C-407E-A947-70E740481C1C}">
                <a14:useLocalDpi xmlns:a14="http://schemas.microsoft.com/office/drawing/2010/main" val="0"/>
              </a:ext>
            </a:extLst>
          </a:blip>
          <a:srcRect b="13171"/>
          <a:stretch/>
        </p:blipFill>
        <p:spPr bwMode="auto">
          <a:xfrm>
            <a:off x="4063795" y="2096312"/>
            <a:ext cx="1016410" cy="22369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n Ondulé de Franc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16937"/>
            <a:ext cx="1941422" cy="63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841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457200" lvl="1" indent="-457200">
              <a:buFont typeface="Wingdings" panose="05000000000000000000" pitchFamily="2" charset="2"/>
              <a:buChar char="q"/>
            </a:pPr>
            <a:r>
              <a:rPr lang="fr-FR" b="1" cap="small" dirty="0">
                <a:latin typeface="Corbel" pitchFamily="34" charset="0"/>
              </a:rPr>
              <a:t>200 invités VIP</a:t>
            </a:r>
          </a:p>
          <a:p>
            <a:pPr lvl="2">
              <a:buFont typeface="Wingdings" panose="05000000000000000000" pitchFamily="2" charset="2"/>
              <a:buChar char="§"/>
            </a:pPr>
            <a:r>
              <a:rPr lang="fr-FR" cap="small" dirty="0">
                <a:solidFill>
                  <a:schemeClr val="tx2"/>
                </a:solidFill>
                <a:latin typeface="Corbel" pitchFamily="34" charset="0"/>
              </a:rPr>
              <a:t>Profils des invités :</a:t>
            </a:r>
          </a:p>
        </p:txBody>
      </p:sp>
      <p:sp>
        <p:nvSpPr>
          <p:cNvPr id="8" name="Espace réservé du numéro de diapositive 5"/>
          <p:cNvSpPr>
            <a:spLocks noGrp="1"/>
          </p:cNvSpPr>
          <p:nvPr>
            <p:ph type="sldNum" sz="quarter" idx="12"/>
          </p:nvPr>
        </p:nvSpPr>
        <p:spPr>
          <a:xfrm>
            <a:off x="7010400" y="6351706"/>
            <a:ext cx="2133600" cy="365125"/>
          </a:xfrm>
        </p:spPr>
        <p:txBody>
          <a:bodyPr/>
          <a:lstStyle>
            <a:lvl1pPr>
              <a:defRPr b="1">
                <a:solidFill>
                  <a:schemeClr val="bg1"/>
                </a:solidFill>
              </a:defRPr>
            </a:lvl1pPr>
          </a:lstStyle>
          <a:p>
            <a:fld id="{19614B7F-BEEA-4069-87AA-0483C35A20EC}" type="slidenum">
              <a:rPr lang="fr-FR" smtClean="0">
                <a:latin typeface="Corbel" pitchFamily="34" charset="0"/>
              </a:rPr>
              <a:pPr/>
              <a:t>8</a:t>
            </a:fld>
            <a:endParaRPr lang="fr-FR" dirty="0">
              <a:latin typeface="Corbel" pitchFamily="34" charset="0"/>
            </a:endParaRPr>
          </a:p>
        </p:txBody>
      </p:sp>
      <p:sp>
        <p:nvSpPr>
          <p:cNvPr id="2" name="Titre 1"/>
          <p:cNvSpPr>
            <a:spLocks noGrp="1"/>
          </p:cNvSpPr>
          <p:nvPr>
            <p:ph type="title"/>
          </p:nvPr>
        </p:nvSpPr>
        <p:spPr/>
        <p:txBody>
          <a:bodyPr>
            <a:normAutofit/>
          </a:bodyPr>
          <a:lstStyle/>
          <a:p>
            <a:r>
              <a:rPr lang="fr-FR" sz="2800" dirty="0"/>
              <a:t>Les invités vip</a:t>
            </a:r>
          </a:p>
        </p:txBody>
      </p:sp>
      <p:graphicFrame>
        <p:nvGraphicFramePr>
          <p:cNvPr id="4" name="Tableau 3"/>
          <p:cNvGraphicFramePr>
            <a:graphicFrameLocks noGrp="1"/>
          </p:cNvGraphicFramePr>
          <p:nvPr/>
        </p:nvGraphicFramePr>
        <p:xfrm>
          <a:off x="539552" y="2636913"/>
          <a:ext cx="4176464" cy="3600398"/>
        </p:xfrm>
        <a:graphic>
          <a:graphicData uri="http://schemas.openxmlformats.org/drawingml/2006/table">
            <a:tbl>
              <a:tblPr>
                <a:effectLst>
                  <a:outerShdw blurRad="50800" dist="38100" dir="2700000" algn="tl" rotWithShape="0">
                    <a:prstClr val="black">
                      <a:alpha val="40000"/>
                    </a:prstClr>
                  </a:outerShdw>
                </a:effectLst>
                <a:tableStyleId>{B301B821-A1FF-4177-AEE7-76D212191A09}</a:tableStyleId>
              </a:tblPr>
              <a:tblGrid>
                <a:gridCol w="4176464">
                  <a:extLst>
                    <a:ext uri="{9D8B030D-6E8A-4147-A177-3AD203B41FA5}">
                      <a16:colId xmlns:a16="http://schemas.microsoft.com/office/drawing/2014/main" val="20000"/>
                    </a:ext>
                  </a:extLst>
                </a:gridCol>
              </a:tblGrid>
              <a:tr h="463556">
                <a:tc>
                  <a:txBody>
                    <a:bodyPr/>
                    <a:lstStyle/>
                    <a:p>
                      <a:pPr algn="ctr" fontAlgn="b"/>
                      <a:r>
                        <a:rPr lang="fr-FR" sz="1800" b="1" u="none" strike="noStrike" cap="small" baseline="0" dirty="0">
                          <a:solidFill>
                            <a:schemeClr val="bg1"/>
                          </a:solidFill>
                          <a:latin typeface="Candara" panose="020E0502030303020204" pitchFamily="34" charset="0"/>
                        </a:rPr>
                        <a:t>FONCTIONS DES PARTICIPANTS</a:t>
                      </a:r>
                      <a:endParaRPr lang="fr-FR" sz="1800" b="1" i="0" u="none" strike="noStrike" cap="small" baseline="0" dirty="0">
                        <a:solidFill>
                          <a:schemeClr val="bg1"/>
                        </a:solidFill>
                        <a:latin typeface="Candara" panose="020E0502030303020204" pitchFamily="34" charset="0"/>
                      </a:endParaRPr>
                    </a:p>
                  </a:txBody>
                  <a:tcPr marL="9525" marR="9525" marT="9525" marB="0" anchor="ctr">
                    <a:solidFill>
                      <a:srgbClr val="C00000"/>
                    </a:solidFill>
                  </a:tcPr>
                </a:tc>
                <a:extLst>
                  <a:ext uri="{0D108BD9-81ED-4DB2-BD59-A6C34878D82A}">
                    <a16:rowId xmlns:a16="http://schemas.microsoft.com/office/drawing/2014/main" val="10000"/>
                  </a:ext>
                </a:extLst>
              </a:tr>
              <a:tr h="348538">
                <a:tc>
                  <a:txBody>
                    <a:bodyPr/>
                    <a:lstStyle/>
                    <a:p>
                      <a:pPr algn="l" fontAlgn="b"/>
                      <a:r>
                        <a:rPr lang="fr-FR" sz="1400" b="1" u="none" strike="noStrike" cap="small" baseline="0" dirty="0">
                          <a:latin typeface="Candara" panose="020E0502030303020204" pitchFamily="34" charset="0"/>
                        </a:rPr>
                        <a:t> Directeurs Généraux</a:t>
                      </a:r>
                      <a:endParaRPr lang="fr-FR" sz="1400" b="1" i="0" u="none" strike="noStrike" cap="small" baseline="0" dirty="0">
                        <a:solidFill>
                          <a:srgbClr val="000000"/>
                        </a:solidFill>
                        <a:latin typeface="Candara" panose="020E0502030303020204" pitchFamily="34" charset="0"/>
                      </a:endParaRPr>
                    </a:p>
                  </a:txBody>
                  <a:tcPr marL="36000" marR="9525" marT="9525" marB="0" anchor="ctr"/>
                </a:tc>
                <a:extLst>
                  <a:ext uri="{0D108BD9-81ED-4DB2-BD59-A6C34878D82A}">
                    <a16:rowId xmlns:a16="http://schemas.microsoft.com/office/drawing/2014/main" val="10001"/>
                  </a:ext>
                </a:extLst>
              </a:tr>
              <a:tr h="348538">
                <a:tc>
                  <a:txBody>
                    <a:bodyPr/>
                    <a:lstStyle/>
                    <a:p>
                      <a:pPr algn="l" fontAlgn="b"/>
                      <a:r>
                        <a:rPr lang="fr-FR" sz="1400" b="1" u="none" strike="noStrike" cap="small" baseline="0" dirty="0">
                          <a:latin typeface="Candara" panose="020E0502030303020204" pitchFamily="34" charset="0"/>
                        </a:rPr>
                        <a:t> Directeur Packaging</a:t>
                      </a:r>
                      <a:endParaRPr lang="fr-FR" sz="1400" b="1" i="0" u="none" strike="noStrike" cap="small" baseline="0" dirty="0">
                        <a:solidFill>
                          <a:srgbClr val="000000"/>
                        </a:solidFill>
                        <a:latin typeface="Candara" panose="020E0502030303020204" pitchFamily="34" charset="0"/>
                      </a:endParaRPr>
                    </a:p>
                  </a:txBody>
                  <a:tcPr marL="36000" marR="9525" marT="9525" marB="0" anchor="ctr"/>
                </a:tc>
                <a:extLst>
                  <a:ext uri="{0D108BD9-81ED-4DB2-BD59-A6C34878D82A}">
                    <a16:rowId xmlns:a16="http://schemas.microsoft.com/office/drawing/2014/main" val="10002"/>
                  </a:ext>
                </a:extLst>
              </a:tr>
              <a:tr h="348538">
                <a:tc>
                  <a:txBody>
                    <a:bodyPr/>
                    <a:lstStyle/>
                    <a:p>
                      <a:pPr algn="l" fontAlgn="b"/>
                      <a:r>
                        <a:rPr lang="fr-FR" sz="1400" b="1" u="none" strike="noStrike" cap="small" baseline="0" dirty="0">
                          <a:latin typeface="Candara" panose="020E0502030303020204" pitchFamily="34" charset="0"/>
                        </a:rPr>
                        <a:t> Directeur des achats</a:t>
                      </a:r>
                      <a:endParaRPr lang="fr-FR" sz="1400" b="1" i="0" u="none" strike="noStrike" cap="small" baseline="0" dirty="0">
                        <a:solidFill>
                          <a:srgbClr val="000000"/>
                        </a:solidFill>
                        <a:latin typeface="Candara" panose="020E0502030303020204" pitchFamily="34" charset="0"/>
                      </a:endParaRPr>
                    </a:p>
                  </a:txBody>
                  <a:tcPr marL="36000" marR="9525" marT="9525" marB="0" anchor="ctr"/>
                </a:tc>
                <a:extLst>
                  <a:ext uri="{0D108BD9-81ED-4DB2-BD59-A6C34878D82A}">
                    <a16:rowId xmlns:a16="http://schemas.microsoft.com/office/drawing/2014/main" val="10003"/>
                  </a:ext>
                </a:extLst>
              </a:tr>
              <a:tr h="348538">
                <a:tc>
                  <a:txBody>
                    <a:bodyPr/>
                    <a:lstStyle/>
                    <a:p>
                      <a:pPr algn="l" fontAlgn="b"/>
                      <a:r>
                        <a:rPr lang="fr-FR" sz="1400" b="1" u="none" strike="noStrike" cap="small" baseline="0" dirty="0">
                          <a:latin typeface="Candara" panose="020E0502030303020204" pitchFamily="34" charset="0"/>
                        </a:rPr>
                        <a:t> Directeurs et responsables développement durable</a:t>
                      </a:r>
                      <a:endParaRPr lang="fr-FR" sz="1400" b="1" i="0" u="none" strike="noStrike" cap="small" baseline="0" dirty="0">
                        <a:solidFill>
                          <a:srgbClr val="000000"/>
                        </a:solidFill>
                        <a:latin typeface="Candara" panose="020E0502030303020204" pitchFamily="34" charset="0"/>
                      </a:endParaRPr>
                    </a:p>
                  </a:txBody>
                  <a:tcPr marL="36000" marR="9525" marT="9525" marB="0" anchor="ctr"/>
                </a:tc>
                <a:extLst>
                  <a:ext uri="{0D108BD9-81ED-4DB2-BD59-A6C34878D82A}">
                    <a16:rowId xmlns:a16="http://schemas.microsoft.com/office/drawing/2014/main" val="10004"/>
                  </a:ext>
                </a:extLst>
              </a:tr>
              <a:tr h="348538">
                <a:tc>
                  <a:txBody>
                    <a:bodyPr/>
                    <a:lstStyle/>
                    <a:p>
                      <a:pPr algn="l" fontAlgn="b"/>
                      <a:r>
                        <a:rPr lang="fr-FR" sz="1400" b="1" u="none" strike="noStrike" cap="small" baseline="0" dirty="0">
                          <a:latin typeface="Candara" panose="020E0502030303020204" pitchFamily="34" charset="0"/>
                        </a:rPr>
                        <a:t> Directeurs de production</a:t>
                      </a:r>
                      <a:endParaRPr lang="fr-FR" sz="1400" b="1" i="0" u="none" strike="noStrike" cap="small" baseline="0" dirty="0">
                        <a:solidFill>
                          <a:srgbClr val="000000"/>
                        </a:solidFill>
                        <a:latin typeface="Candara" panose="020E0502030303020204" pitchFamily="34" charset="0"/>
                      </a:endParaRPr>
                    </a:p>
                  </a:txBody>
                  <a:tcPr marL="36000" marR="9525" marT="9525" marB="0" anchor="ctr"/>
                </a:tc>
                <a:extLst>
                  <a:ext uri="{0D108BD9-81ED-4DB2-BD59-A6C34878D82A}">
                    <a16:rowId xmlns:a16="http://schemas.microsoft.com/office/drawing/2014/main" val="10005"/>
                  </a:ext>
                </a:extLst>
              </a:tr>
              <a:tr h="348538">
                <a:tc>
                  <a:txBody>
                    <a:bodyPr/>
                    <a:lstStyle/>
                    <a:p>
                      <a:pPr algn="l" fontAlgn="b"/>
                      <a:r>
                        <a:rPr lang="fr-FR" sz="1400" b="1" u="none" strike="noStrike" cap="small" baseline="0" dirty="0">
                          <a:latin typeface="Candara" panose="020E0502030303020204" pitchFamily="34" charset="0"/>
                        </a:rPr>
                        <a:t> Directeurs et responsables </a:t>
                      </a:r>
                      <a:r>
                        <a:rPr lang="fr-FR" sz="1400" b="1" u="none" strike="noStrike" cap="small" baseline="0" dirty="0" err="1">
                          <a:latin typeface="Candara" panose="020E0502030303020204" pitchFamily="34" charset="0"/>
                        </a:rPr>
                        <a:t>supply</a:t>
                      </a:r>
                      <a:r>
                        <a:rPr lang="fr-FR" sz="1400" b="1" u="none" strike="noStrike" cap="small" baseline="0" dirty="0">
                          <a:latin typeface="Candara" panose="020E0502030303020204" pitchFamily="34" charset="0"/>
                        </a:rPr>
                        <a:t> </a:t>
                      </a:r>
                      <a:r>
                        <a:rPr lang="fr-FR" sz="1400" b="1" u="none" strike="noStrike" cap="small" baseline="0" dirty="0" err="1">
                          <a:latin typeface="Candara" panose="020E0502030303020204" pitchFamily="34" charset="0"/>
                        </a:rPr>
                        <a:t>chain</a:t>
                      </a:r>
                      <a:endParaRPr lang="fr-FR" sz="1400" b="1" i="0" u="none" strike="noStrike" cap="small" baseline="0" dirty="0">
                        <a:solidFill>
                          <a:srgbClr val="000000"/>
                        </a:solidFill>
                        <a:latin typeface="Candara" panose="020E0502030303020204" pitchFamily="34" charset="0"/>
                      </a:endParaRPr>
                    </a:p>
                  </a:txBody>
                  <a:tcPr marL="36000" marR="9525" marT="9525" marB="0" anchor="ctr"/>
                </a:tc>
                <a:extLst>
                  <a:ext uri="{0D108BD9-81ED-4DB2-BD59-A6C34878D82A}">
                    <a16:rowId xmlns:a16="http://schemas.microsoft.com/office/drawing/2014/main" val="10006"/>
                  </a:ext>
                </a:extLst>
              </a:tr>
              <a:tr h="348538">
                <a:tc>
                  <a:txBody>
                    <a:bodyPr/>
                    <a:lstStyle/>
                    <a:p>
                      <a:pPr algn="l" fontAlgn="b"/>
                      <a:r>
                        <a:rPr lang="fr-FR" sz="1400" b="1" u="none" strike="noStrike" cap="small" baseline="0" dirty="0">
                          <a:latin typeface="Candara" panose="020E0502030303020204" pitchFamily="34" charset="0"/>
                        </a:rPr>
                        <a:t> Responsables </a:t>
                      </a:r>
                      <a:r>
                        <a:rPr lang="fr-FR" sz="1400" b="1" u="none" strike="noStrike" cap="small" baseline="0" dirty="0" err="1">
                          <a:latin typeface="Candara" panose="020E0502030303020204" pitchFamily="34" charset="0"/>
                        </a:rPr>
                        <a:t>process</a:t>
                      </a:r>
                      <a:r>
                        <a:rPr lang="fr-FR" sz="1400" b="1" u="none" strike="noStrike" cap="small" baseline="0" dirty="0">
                          <a:latin typeface="Candara" panose="020E0502030303020204" pitchFamily="34" charset="0"/>
                        </a:rPr>
                        <a:t> méthode et qualité</a:t>
                      </a:r>
                      <a:endParaRPr lang="fr-FR" sz="1400" b="1" i="0" u="none" strike="noStrike" cap="small" baseline="0" dirty="0">
                        <a:solidFill>
                          <a:srgbClr val="000000"/>
                        </a:solidFill>
                        <a:latin typeface="Candara" panose="020E0502030303020204" pitchFamily="34" charset="0"/>
                      </a:endParaRPr>
                    </a:p>
                  </a:txBody>
                  <a:tcPr marL="36000" marR="9525" marT="9525" marB="0" anchor="ctr"/>
                </a:tc>
                <a:extLst>
                  <a:ext uri="{0D108BD9-81ED-4DB2-BD59-A6C34878D82A}">
                    <a16:rowId xmlns:a16="http://schemas.microsoft.com/office/drawing/2014/main" val="10007"/>
                  </a:ext>
                </a:extLst>
              </a:tr>
              <a:tr h="348538">
                <a:tc>
                  <a:txBody>
                    <a:bodyPr/>
                    <a:lstStyle/>
                    <a:p>
                      <a:pPr algn="l" fontAlgn="b"/>
                      <a:r>
                        <a:rPr lang="fr-FR" sz="1400" b="1" u="none" strike="noStrike" cap="small" baseline="0" dirty="0">
                          <a:latin typeface="Candara" panose="020E0502030303020204" pitchFamily="34" charset="0"/>
                        </a:rPr>
                        <a:t> Directeurs et responsables communication</a:t>
                      </a:r>
                      <a:endParaRPr lang="fr-FR" sz="1400" b="1" i="0" u="none" strike="noStrike" cap="small" baseline="0" dirty="0">
                        <a:solidFill>
                          <a:srgbClr val="000000"/>
                        </a:solidFill>
                        <a:latin typeface="Candara" panose="020E0502030303020204" pitchFamily="34" charset="0"/>
                      </a:endParaRPr>
                    </a:p>
                  </a:txBody>
                  <a:tcPr marL="36000" marR="9525" marT="9525" marB="0" anchor="ctr"/>
                </a:tc>
                <a:extLst>
                  <a:ext uri="{0D108BD9-81ED-4DB2-BD59-A6C34878D82A}">
                    <a16:rowId xmlns:a16="http://schemas.microsoft.com/office/drawing/2014/main" val="10008"/>
                  </a:ext>
                </a:extLst>
              </a:tr>
              <a:tr h="348538">
                <a:tc>
                  <a:txBody>
                    <a:bodyPr/>
                    <a:lstStyle/>
                    <a:p>
                      <a:pPr algn="l" fontAlgn="b"/>
                      <a:r>
                        <a:rPr lang="fr-FR" sz="1400" b="1" u="none" strike="noStrike" cap="small" baseline="0" dirty="0">
                          <a:latin typeface="Candara" panose="020E0502030303020204" pitchFamily="34" charset="0"/>
                        </a:rPr>
                        <a:t> Directeurs et responsables commerciaux</a:t>
                      </a:r>
                      <a:endParaRPr lang="fr-FR" sz="1400" b="1" i="0" u="none" strike="noStrike" cap="small" baseline="0" dirty="0">
                        <a:solidFill>
                          <a:srgbClr val="000000"/>
                        </a:solidFill>
                        <a:latin typeface="Candara" panose="020E0502030303020204" pitchFamily="34" charset="0"/>
                      </a:endParaRPr>
                    </a:p>
                  </a:txBody>
                  <a:tcPr marL="36000" marR="9525" marT="9525" marB="0" anchor="ctr"/>
                </a:tc>
                <a:extLst>
                  <a:ext uri="{0D108BD9-81ED-4DB2-BD59-A6C34878D82A}">
                    <a16:rowId xmlns:a16="http://schemas.microsoft.com/office/drawing/2014/main" val="10009"/>
                  </a:ext>
                </a:extLst>
              </a:tr>
            </a:tbl>
          </a:graphicData>
        </a:graphic>
      </p:graphicFrame>
      <p:graphicFrame>
        <p:nvGraphicFramePr>
          <p:cNvPr id="5" name="Tableau 4"/>
          <p:cNvGraphicFramePr>
            <a:graphicFrameLocks noGrp="1"/>
          </p:cNvGraphicFramePr>
          <p:nvPr/>
        </p:nvGraphicFramePr>
        <p:xfrm>
          <a:off x="4932040" y="2636917"/>
          <a:ext cx="3816424" cy="3385829"/>
        </p:xfrm>
        <a:graphic>
          <a:graphicData uri="http://schemas.openxmlformats.org/drawingml/2006/table">
            <a:tbl>
              <a:tblPr>
                <a:effectLst>
                  <a:outerShdw blurRad="50800" dist="38100" dir="2700000" algn="tl" rotWithShape="0">
                    <a:prstClr val="black">
                      <a:alpha val="40000"/>
                    </a:prstClr>
                  </a:outerShdw>
                </a:effectLst>
                <a:tableStyleId>{B301B821-A1FF-4177-AEE7-76D212191A09}</a:tableStyleId>
              </a:tblPr>
              <a:tblGrid>
                <a:gridCol w="3816424">
                  <a:extLst>
                    <a:ext uri="{9D8B030D-6E8A-4147-A177-3AD203B41FA5}">
                      <a16:colId xmlns:a16="http://schemas.microsoft.com/office/drawing/2014/main" val="20000"/>
                    </a:ext>
                  </a:extLst>
                </a:gridCol>
              </a:tblGrid>
              <a:tr h="412690">
                <a:tc>
                  <a:txBody>
                    <a:bodyPr/>
                    <a:lstStyle/>
                    <a:p>
                      <a:pPr algn="ctr" fontAlgn="b"/>
                      <a:r>
                        <a:rPr lang="fr-FR" sz="1800" b="1" u="none" strike="noStrike" cap="small" baseline="0" dirty="0">
                          <a:solidFill>
                            <a:schemeClr val="bg1"/>
                          </a:solidFill>
                          <a:latin typeface="Candara" panose="020E0502030303020204" pitchFamily="34" charset="0"/>
                        </a:rPr>
                        <a:t>SECTEURS D’ACTIVITÉ </a:t>
                      </a:r>
                      <a:br>
                        <a:rPr lang="fr-FR" sz="1800" b="1" u="none" strike="noStrike" cap="small" baseline="0" dirty="0">
                          <a:solidFill>
                            <a:schemeClr val="bg1"/>
                          </a:solidFill>
                          <a:latin typeface="Candara" panose="020E0502030303020204" pitchFamily="34" charset="0"/>
                        </a:rPr>
                      </a:br>
                      <a:r>
                        <a:rPr lang="fr-FR" sz="1800" b="1" u="none" strike="noStrike" cap="small" baseline="0" dirty="0">
                          <a:solidFill>
                            <a:schemeClr val="bg1"/>
                          </a:solidFill>
                          <a:latin typeface="Candara" panose="020E0502030303020204" pitchFamily="34" charset="0"/>
                        </a:rPr>
                        <a:t>DES PARTICIPANTS</a:t>
                      </a:r>
                      <a:endParaRPr lang="fr-FR" sz="1100" b="1" i="0" u="none" strike="noStrike" cap="small" baseline="0" dirty="0">
                        <a:solidFill>
                          <a:schemeClr val="bg1"/>
                        </a:solidFill>
                        <a:latin typeface="Candara" panose="020E0502030303020204" pitchFamily="34" charset="0"/>
                      </a:endParaRPr>
                    </a:p>
                  </a:txBody>
                  <a:tcPr marL="9525" marR="9525" marT="9525" marB="0" anchor="ctr">
                    <a:solidFill>
                      <a:srgbClr val="C00000"/>
                    </a:solidFill>
                  </a:tcPr>
                </a:tc>
                <a:extLst>
                  <a:ext uri="{0D108BD9-81ED-4DB2-BD59-A6C34878D82A}">
                    <a16:rowId xmlns:a16="http://schemas.microsoft.com/office/drawing/2014/main" val="10000"/>
                  </a:ext>
                </a:extLst>
              </a:tr>
              <a:tr h="35345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FR" sz="1400" b="1" u="none" strike="noStrike" cap="small" baseline="0" dirty="0">
                          <a:latin typeface="Candara" panose="020E0502030303020204" pitchFamily="34" charset="0"/>
                        </a:rPr>
                        <a:t>Agro-alimentaire</a:t>
                      </a:r>
                      <a:endParaRPr lang="fr-FR" sz="1400" b="1" i="0" u="none" strike="noStrike" cap="small" baseline="0" dirty="0">
                        <a:solidFill>
                          <a:srgbClr val="000000"/>
                        </a:solidFill>
                        <a:latin typeface="Candara" panose="020E0502030303020204" pitchFamily="34" charset="0"/>
                      </a:endParaRPr>
                    </a:p>
                  </a:txBody>
                  <a:tcPr marL="36000" marR="9525" marT="9525" marB="0" anchor="ctr"/>
                </a:tc>
                <a:extLst>
                  <a:ext uri="{0D108BD9-81ED-4DB2-BD59-A6C34878D82A}">
                    <a16:rowId xmlns:a16="http://schemas.microsoft.com/office/drawing/2014/main" val="10001"/>
                  </a:ext>
                </a:extLst>
              </a:tr>
              <a:tr h="353458">
                <a:tc>
                  <a:txBody>
                    <a:bodyPr/>
                    <a:lstStyle/>
                    <a:p>
                      <a:pPr algn="l" fontAlgn="b"/>
                      <a:r>
                        <a:rPr lang="fr-FR" sz="1400" b="1" u="none" strike="noStrike" cap="small" baseline="0" dirty="0">
                          <a:latin typeface="Candara" panose="020E0502030303020204" pitchFamily="34" charset="0"/>
                        </a:rPr>
                        <a:t>Cosmétique</a:t>
                      </a:r>
                      <a:endParaRPr lang="fr-FR" sz="1400" b="1" i="0" u="none" strike="noStrike" cap="small" baseline="0" dirty="0">
                        <a:solidFill>
                          <a:srgbClr val="000000"/>
                        </a:solidFill>
                        <a:latin typeface="Candara" panose="020E0502030303020204" pitchFamily="34" charset="0"/>
                      </a:endParaRPr>
                    </a:p>
                  </a:txBody>
                  <a:tcPr marL="36000" marR="9525" marT="9525" marB="0" anchor="ctr"/>
                </a:tc>
                <a:extLst>
                  <a:ext uri="{0D108BD9-81ED-4DB2-BD59-A6C34878D82A}">
                    <a16:rowId xmlns:a16="http://schemas.microsoft.com/office/drawing/2014/main" val="10002"/>
                  </a:ext>
                </a:extLst>
              </a:tr>
              <a:tr h="353458">
                <a:tc>
                  <a:txBody>
                    <a:bodyPr/>
                    <a:lstStyle/>
                    <a:p>
                      <a:pPr algn="l" fontAlgn="b"/>
                      <a:r>
                        <a:rPr lang="fr-FR" sz="1400" b="1" i="0" u="none" strike="noStrike" cap="small" baseline="0" dirty="0">
                          <a:solidFill>
                            <a:srgbClr val="000000"/>
                          </a:solidFill>
                          <a:latin typeface="Candara" panose="020E0502030303020204" pitchFamily="34" charset="0"/>
                        </a:rPr>
                        <a:t>Industrie </a:t>
                      </a:r>
                      <a:r>
                        <a:rPr lang="fr-FR" sz="1400" b="1" u="none" strike="noStrike" cap="small" baseline="0" dirty="0">
                          <a:latin typeface="Candara" panose="020E0502030303020204" pitchFamily="34" charset="0"/>
                        </a:rPr>
                        <a:t>pharmaceutique</a:t>
                      </a:r>
                      <a:endParaRPr lang="fr-FR" sz="1400" b="1" i="0" u="none" strike="noStrike" cap="small" baseline="0" dirty="0">
                        <a:solidFill>
                          <a:srgbClr val="000000"/>
                        </a:solidFill>
                        <a:latin typeface="Candara" panose="020E0502030303020204" pitchFamily="34" charset="0"/>
                      </a:endParaRPr>
                    </a:p>
                  </a:txBody>
                  <a:tcPr marL="36000" marR="9525" marT="9525" marB="0" anchor="ctr"/>
                </a:tc>
                <a:extLst>
                  <a:ext uri="{0D108BD9-81ED-4DB2-BD59-A6C34878D82A}">
                    <a16:rowId xmlns:a16="http://schemas.microsoft.com/office/drawing/2014/main" val="10003"/>
                  </a:ext>
                </a:extLst>
              </a:tr>
              <a:tr h="353458">
                <a:tc>
                  <a:txBody>
                    <a:bodyPr/>
                    <a:lstStyle/>
                    <a:p>
                      <a:pPr algn="l" fontAlgn="b"/>
                      <a:r>
                        <a:rPr lang="fr-FR" sz="1400" b="1" u="none" strike="noStrike" cap="small" baseline="0" dirty="0">
                          <a:latin typeface="Candara" panose="020E0502030303020204" pitchFamily="34" charset="0"/>
                        </a:rPr>
                        <a:t>Industrie</a:t>
                      </a:r>
                      <a:endParaRPr lang="fr-FR" sz="1400" b="1" i="0" u="none" strike="noStrike" cap="small" baseline="0" dirty="0">
                        <a:solidFill>
                          <a:srgbClr val="000000"/>
                        </a:solidFill>
                        <a:latin typeface="Candara" panose="020E0502030303020204" pitchFamily="34" charset="0"/>
                      </a:endParaRPr>
                    </a:p>
                  </a:txBody>
                  <a:tcPr marL="36000" marR="9525" marT="9525" marB="0" anchor="ctr"/>
                </a:tc>
                <a:extLst>
                  <a:ext uri="{0D108BD9-81ED-4DB2-BD59-A6C34878D82A}">
                    <a16:rowId xmlns:a16="http://schemas.microsoft.com/office/drawing/2014/main" val="10004"/>
                  </a:ext>
                </a:extLst>
              </a:tr>
              <a:tr h="35345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FR" sz="1400" b="1" u="none" strike="noStrike" cap="small" baseline="0" dirty="0">
                          <a:latin typeface="Candara" panose="020E0502030303020204" pitchFamily="34" charset="0"/>
                        </a:rPr>
                        <a:t>Transformateurs du secteur de l’emballage </a:t>
                      </a:r>
                      <a:endParaRPr lang="fr-FR" sz="1400" b="1" i="0" u="none" strike="noStrike" cap="small" baseline="0" dirty="0">
                        <a:solidFill>
                          <a:srgbClr val="000000"/>
                        </a:solidFill>
                        <a:latin typeface="Candara" panose="020E0502030303020204" pitchFamily="34" charset="0"/>
                      </a:endParaRPr>
                    </a:p>
                  </a:txBody>
                  <a:tcPr marL="36000" marR="9525" marT="9525" marB="0" anchor="ctr"/>
                </a:tc>
                <a:extLst>
                  <a:ext uri="{0D108BD9-81ED-4DB2-BD59-A6C34878D82A}">
                    <a16:rowId xmlns:a16="http://schemas.microsoft.com/office/drawing/2014/main" val="10005"/>
                  </a:ext>
                </a:extLst>
              </a:tr>
              <a:tr h="353458">
                <a:tc>
                  <a:txBody>
                    <a:bodyPr/>
                    <a:lstStyle/>
                    <a:p>
                      <a:pPr algn="l" fontAlgn="b"/>
                      <a:r>
                        <a:rPr lang="fr-FR" sz="1400" b="1" u="none" strike="noStrike" cap="small" baseline="0" dirty="0">
                          <a:latin typeface="Candara" panose="020E0502030303020204" pitchFamily="34" charset="0"/>
                        </a:rPr>
                        <a:t>Distributeurs </a:t>
                      </a:r>
                      <a:endParaRPr lang="fr-FR" sz="1400" b="1" i="0" u="none" strike="noStrike" cap="small" baseline="0" dirty="0">
                        <a:solidFill>
                          <a:srgbClr val="000000"/>
                        </a:solidFill>
                        <a:latin typeface="Candara" panose="020E0502030303020204" pitchFamily="34" charset="0"/>
                      </a:endParaRPr>
                    </a:p>
                  </a:txBody>
                  <a:tcPr marL="36000" marR="9525" marT="9525" marB="0" anchor="ctr"/>
                </a:tc>
                <a:extLst>
                  <a:ext uri="{0D108BD9-81ED-4DB2-BD59-A6C34878D82A}">
                    <a16:rowId xmlns:a16="http://schemas.microsoft.com/office/drawing/2014/main" val="10006"/>
                  </a:ext>
                </a:extLst>
              </a:tr>
              <a:tr h="353458">
                <a:tc>
                  <a:txBody>
                    <a:bodyPr/>
                    <a:lstStyle/>
                    <a:p>
                      <a:pPr algn="l" fontAlgn="b"/>
                      <a:r>
                        <a:rPr lang="fr-FR" sz="1400" b="1" u="none" strike="noStrike" cap="small" baseline="0" dirty="0">
                          <a:latin typeface="Candara" panose="020E0502030303020204" pitchFamily="34" charset="0"/>
                        </a:rPr>
                        <a:t>Services</a:t>
                      </a:r>
                      <a:endParaRPr lang="fr-FR" sz="1400" b="1" i="0" u="none" strike="noStrike" cap="small" baseline="0" dirty="0">
                        <a:solidFill>
                          <a:srgbClr val="000000"/>
                        </a:solidFill>
                        <a:latin typeface="Candara" panose="020E0502030303020204" pitchFamily="34" charset="0"/>
                      </a:endParaRPr>
                    </a:p>
                  </a:txBody>
                  <a:tcPr marL="36000" marR="9525" marT="9525" marB="0" anchor="ctr"/>
                </a:tc>
                <a:extLst>
                  <a:ext uri="{0D108BD9-81ED-4DB2-BD59-A6C34878D82A}">
                    <a16:rowId xmlns:a16="http://schemas.microsoft.com/office/drawing/2014/main" val="10007"/>
                  </a:ext>
                </a:extLst>
              </a:tr>
              <a:tr h="35345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FR" sz="1400" b="1" u="none" strike="noStrike" cap="small" baseline="0" dirty="0">
                          <a:latin typeface="Candara" panose="020E0502030303020204" pitchFamily="34" charset="0"/>
                        </a:rPr>
                        <a:t>Fournisseurs</a:t>
                      </a:r>
                      <a:endParaRPr lang="fr-FR" sz="1400" b="1" i="0" u="none" strike="noStrike" cap="small" baseline="0" dirty="0">
                        <a:solidFill>
                          <a:srgbClr val="000000"/>
                        </a:solidFill>
                        <a:latin typeface="Candara" panose="020E0502030303020204" pitchFamily="34" charset="0"/>
                      </a:endParaRPr>
                    </a:p>
                  </a:txBody>
                  <a:tcPr marL="36000" marR="9525" marT="9525" marB="0" anchor="ctr"/>
                </a:tc>
                <a:extLst>
                  <a:ext uri="{0D108BD9-81ED-4DB2-BD59-A6C34878D82A}">
                    <a16:rowId xmlns:a16="http://schemas.microsoft.com/office/drawing/2014/main" val="10008"/>
                  </a:ext>
                </a:extLst>
              </a:tr>
            </a:tbl>
          </a:graphicData>
        </a:graphic>
      </p:graphicFrame>
      <p:pic>
        <p:nvPicPr>
          <p:cNvPr id="7" name="Picture 2" descr="Carton Ondulé de Fran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7052"/>
            <a:ext cx="2880320" cy="775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441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3"/>
          <p:cNvSpPr/>
          <p:nvPr/>
        </p:nvSpPr>
        <p:spPr>
          <a:xfrm>
            <a:off x="683568" y="4797152"/>
            <a:ext cx="7704856" cy="1728192"/>
          </a:xfrm>
          <a:prstGeom prst="roundRect">
            <a:avLst>
              <a:gd name="adj" fmla="val 9199"/>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3" name="Rectangle à coins arrondis 12"/>
          <p:cNvSpPr/>
          <p:nvPr/>
        </p:nvSpPr>
        <p:spPr>
          <a:xfrm>
            <a:off x="683568" y="3298547"/>
            <a:ext cx="7704856" cy="1426597"/>
          </a:xfrm>
          <a:prstGeom prst="roundRect">
            <a:avLst>
              <a:gd name="adj" fmla="val 9199"/>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5" name="Rectangle à coins arrondis 4"/>
          <p:cNvSpPr/>
          <p:nvPr/>
        </p:nvSpPr>
        <p:spPr>
          <a:xfrm>
            <a:off x="683568" y="1770352"/>
            <a:ext cx="7704856" cy="1440160"/>
          </a:xfrm>
          <a:prstGeom prst="roundRect">
            <a:avLst>
              <a:gd name="adj" fmla="val 8880"/>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 name="Espace réservé du contenu 1"/>
          <p:cNvSpPr>
            <a:spLocks noGrp="1"/>
          </p:cNvSpPr>
          <p:nvPr>
            <p:ph idx="1"/>
          </p:nvPr>
        </p:nvSpPr>
        <p:spPr>
          <a:xfrm>
            <a:off x="457200" y="1281043"/>
            <a:ext cx="8229600" cy="5440434"/>
          </a:xfrm>
        </p:spPr>
        <p:txBody>
          <a:bodyPr>
            <a:normAutofit fontScale="62500" lnSpcReduction="20000"/>
          </a:bodyPr>
          <a:lstStyle/>
          <a:p>
            <a:pPr>
              <a:buFont typeface="Wingdings" panose="05000000000000000000" pitchFamily="2" charset="2"/>
              <a:buChar char="q"/>
            </a:pPr>
            <a:r>
              <a:rPr lang="fr-FR" b="1" cap="small" dirty="0">
                <a:latin typeface="Corbel" pitchFamily="34" charset="0"/>
              </a:rPr>
              <a:t>Profitez d’un partenariat multi-supports</a:t>
            </a:r>
          </a:p>
          <a:p>
            <a:pPr lvl="2"/>
            <a:endParaRPr lang="fr-FR" cap="small" dirty="0">
              <a:latin typeface="Corbel" pitchFamily="34" charset="0"/>
            </a:endParaRPr>
          </a:p>
          <a:p>
            <a:pPr lvl="1">
              <a:buFont typeface="Wingdings" panose="05000000000000000000" pitchFamily="2" charset="2"/>
              <a:buChar char="§"/>
            </a:pPr>
            <a:r>
              <a:rPr lang="fr-FR" b="1" cap="small" dirty="0">
                <a:solidFill>
                  <a:schemeClr val="tx2"/>
                </a:solidFill>
                <a:latin typeface="Corbel" pitchFamily="34" charset="0"/>
              </a:rPr>
              <a:t>Dans le magazine</a:t>
            </a:r>
          </a:p>
          <a:p>
            <a:pPr lvl="2">
              <a:buFont typeface="Wingdings" panose="05000000000000000000" pitchFamily="2" charset="2"/>
              <a:buChar char="Ø"/>
            </a:pPr>
            <a:r>
              <a:rPr lang="fr-FR" cap="small" dirty="0">
                <a:latin typeface="Corbel" pitchFamily="34" charset="0"/>
              </a:rPr>
              <a:t>Pages de publicité dans les numéros dédiés à l’événement</a:t>
            </a:r>
          </a:p>
          <a:p>
            <a:pPr lvl="2">
              <a:buFont typeface="Wingdings" panose="05000000000000000000" pitchFamily="2" charset="2"/>
              <a:buChar char="Ø"/>
            </a:pPr>
            <a:r>
              <a:rPr lang="fr-FR" cap="small" dirty="0">
                <a:latin typeface="Corbel" pitchFamily="34" charset="0"/>
              </a:rPr>
              <a:t>Co-</a:t>
            </a:r>
            <a:r>
              <a:rPr lang="fr-FR" cap="small" dirty="0" err="1">
                <a:latin typeface="Corbel" pitchFamily="34" charset="0"/>
              </a:rPr>
              <a:t>branding</a:t>
            </a:r>
            <a:r>
              <a:rPr lang="fr-FR" cap="small" dirty="0">
                <a:latin typeface="Corbel" pitchFamily="34" charset="0"/>
              </a:rPr>
              <a:t> de votre logo </a:t>
            </a:r>
          </a:p>
          <a:p>
            <a:pPr lvl="3">
              <a:buFont typeface="Arial" panose="020B0604020202020204" pitchFamily="34" charset="0"/>
              <a:buChar char="•"/>
            </a:pPr>
            <a:r>
              <a:rPr lang="fr-FR" cap="small" dirty="0">
                <a:solidFill>
                  <a:schemeClr val="accent1">
                    <a:lumMod val="75000"/>
                  </a:schemeClr>
                </a:solidFill>
                <a:latin typeface="Corbel" pitchFamily="34" charset="0"/>
              </a:rPr>
              <a:t>Sur la plaquette </a:t>
            </a:r>
          </a:p>
          <a:p>
            <a:pPr lvl="3">
              <a:buFont typeface="Arial" panose="020B0604020202020204" pitchFamily="34" charset="0"/>
              <a:buChar char="•"/>
            </a:pPr>
            <a:r>
              <a:rPr lang="fr-FR" cap="small" dirty="0">
                <a:solidFill>
                  <a:schemeClr val="accent1">
                    <a:lumMod val="75000"/>
                  </a:schemeClr>
                </a:solidFill>
                <a:latin typeface="Corbel" pitchFamily="34" charset="0"/>
              </a:rPr>
              <a:t>Sur les pages de publicités dédiées à l’événement </a:t>
            </a:r>
          </a:p>
          <a:p>
            <a:pPr lvl="3">
              <a:buFont typeface="Arial" panose="020B0604020202020204" pitchFamily="34" charset="0"/>
              <a:buChar char="•"/>
            </a:pPr>
            <a:r>
              <a:rPr lang="fr-FR" cap="small" dirty="0">
                <a:solidFill>
                  <a:schemeClr val="accent1">
                    <a:lumMod val="75000"/>
                  </a:schemeClr>
                </a:solidFill>
                <a:latin typeface="Corbel" pitchFamily="34" charset="0"/>
              </a:rPr>
              <a:t>Sur les pages post-événement (2 parutions)</a:t>
            </a:r>
            <a:br>
              <a:rPr lang="fr-FR" cap="small" dirty="0">
                <a:solidFill>
                  <a:schemeClr val="accent1">
                    <a:lumMod val="75000"/>
                  </a:schemeClr>
                </a:solidFill>
                <a:latin typeface="Corbel" pitchFamily="34" charset="0"/>
              </a:rPr>
            </a:br>
            <a:endParaRPr lang="fr-FR" cap="small" dirty="0">
              <a:solidFill>
                <a:schemeClr val="accent1">
                  <a:lumMod val="75000"/>
                </a:schemeClr>
              </a:solidFill>
              <a:latin typeface="Corbel" pitchFamily="34" charset="0"/>
            </a:endParaRPr>
          </a:p>
          <a:p>
            <a:pPr lvl="1">
              <a:buFont typeface="Wingdings" panose="05000000000000000000" pitchFamily="2" charset="2"/>
              <a:buChar char="§"/>
            </a:pPr>
            <a:r>
              <a:rPr lang="fr-FR" b="1" cap="small" dirty="0">
                <a:solidFill>
                  <a:schemeClr val="tx2"/>
                </a:solidFill>
                <a:latin typeface="Corbel" pitchFamily="34" charset="0"/>
              </a:rPr>
              <a:t>Sur le web</a:t>
            </a:r>
          </a:p>
          <a:p>
            <a:pPr lvl="2">
              <a:buFont typeface="Wingdings" panose="05000000000000000000" pitchFamily="2" charset="2"/>
              <a:buChar char="Ø"/>
            </a:pPr>
            <a:r>
              <a:rPr lang="fr-FR" cap="small" dirty="0">
                <a:latin typeface="Corbel" pitchFamily="34" charset="0"/>
              </a:rPr>
              <a:t>Campagne de bannière sur un mois en amont de l’évènement </a:t>
            </a:r>
          </a:p>
          <a:p>
            <a:pPr lvl="3">
              <a:buFont typeface="Arial" panose="020B0604020202020204" pitchFamily="34" charset="0"/>
              <a:buChar char="•"/>
            </a:pPr>
            <a:r>
              <a:rPr lang="fr-FR" sz="2100" cap="small" dirty="0">
                <a:solidFill>
                  <a:schemeClr val="accent1">
                    <a:lumMod val="75000"/>
                  </a:schemeClr>
                </a:solidFill>
                <a:latin typeface="Corbel" pitchFamily="34" charset="0"/>
              </a:rPr>
              <a:t>sur </a:t>
            </a:r>
            <a:r>
              <a:rPr lang="fr-FR" sz="2100" cap="small" dirty="0">
                <a:solidFill>
                  <a:schemeClr val="accent1">
                    <a:lumMod val="75000"/>
                  </a:schemeClr>
                </a:solidFill>
                <a:latin typeface="Corbel" pitchFamily="34" charset="0"/>
                <a:hlinkClick r:id="rId2"/>
              </a:rPr>
              <a:t>www.emballagesmagazine.com</a:t>
            </a:r>
            <a:endParaRPr lang="fr-FR" sz="2100" cap="small" dirty="0">
              <a:solidFill>
                <a:schemeClr val="accent1">
                  <a:lumMod val="75000"/>
                </a:schemeClr>
              </a:solidFill>
              <a:latin typeface="Corbel" pitchFamily="34" charset="0"/>
            </a:endParaRPr>
          </a:p>
          <a:p>
            <a:pPr lvl="2">
              <a:buFont typeface="Wingdings" panose="05000000000000000000" pitchFamily="2" charset="2"/>
              <a:buChar char="Ø"/>
            </a:pPr>
            <a:r>
              <a:rPr lang="fr-FR" cap="small" dirty="0">
                <a:latin typeface="Corbel" pitchFamily="34" charset="0"/>
              </a:rPr>
              <a:t>Co-</a:t>
            </a:r>
            <a:r>
              <a:rPr lang="fr-FR" cap="small" dirty="0" err="1">
                <a:latin typeface="Corbel" pitchFamily="34" charset="0"/>
              </a:rPr>
              <a:t>branding</a:t>
            </a:r>
            <a:r>
              <a:rPr lang="fr-FR" cap="small" dirty="0">
                <a:latin typeface="Corbel" pitchFamily="34" charset="0"/>
              </a:rPr>
              <a:t> de votre logo</a:t>
            </a:r>
          </a:p>
          <a:p>
            <a:pPr lvl="3">
              <a:buFont typeface="Arial" panose="020B0604020202020204" pitchFamily="34" charset="0"/>
              <a:buChar char="•"/>
            </a:pPr>
            <a:r>
              <a:rPr lang="fr-FR" cap="small" dirty="0">
                <a:solidFill>
                  <a:schemeClr val="accent1">
                    <a:lumMod val="75000"/>
                  </a:schemeClr>
                </a:solidFill>
                <a:latin typeface="Corbel" pitchFamily="34" charset="0"/>
              </a:rPr>
              <a:t>Sur les E-mailings de promotion de l’événement</a:t>
            </a:r>
          </a:p>
          <a:p>
            <a:pPr lvl="3">
              <a:buFont typeface="Arial" panose="020B0604020202020204" pitchFamily="34" charset="0"/>
              <a:buChar char="•"/>
            </a:pPr>
            <a:r>
              <a:rPr lang="fr-FR" cap="small" dirty="0">
                <a:solidFill>
                  <a:schemeClr val="accent1">
                    <a:lumMod val="75000"/>
                  </a:schemeClr>
                </a:solidFill>
                <a:latin typeface="Corbel" pitchFamily="34" charset="0"/>
              </a:rPr>
              <a:t>Sur les pages du site dédié aux Oscars</a:t>
            </a:r>
            <a:br>
              <a:rPr lang="fr-FR" cap="small" dirty="0">
                <a:solidFill>
                  <a:schemeClr val="accent1">
                    <a:lumMod val="75000"/>
                  </a:schemeClr>
                </a:solidFill>
                <a:latin typeface="Corbel" pitchFamily="34" charset="0"/>
              </a:rPr>
            </a:br>
            <a:endParaRPr lang="fr-FR" cap="small" dirty="0">
              <a:solidFill>
                <a:schemeClr val="accent1">
                  <a:lumMod val="75000"/>
                </a:schemeClr>
              </a:solidFill>
              <a:latin typeface="Corbel" pitchFamily="34" charset="0"/>
            </a:endParaRPr>
          </a:p>
          <a:p>
            <a:pPr lvl="1">
              <a:buFont typeface="Wingdings" panose="05000000000000000000" pitchFamily="2" charset="2"/>
              <a:buChar char="§"/>
            </a:pPr>
            <a:r>
              <a:rPr lang="fr-FR" b="1" cap="small" dirty="0">
                <a:solidFill>
                  <a:schemeClr val="tx2"/>
                </a:solidFill>
                <a:latin typeface="Corbel" pitchFamily="34" charset="0"/>
              </a:rPr>
              <a:t>Lors de l’événement</a:t>
            </a:r>
          </a:p>
          <a:p>
            <a:pPr lvl="2">
              <a:buFont typeface="Wingdings" panose="05000000000000000000" pitchFamily="2" charset="2"/>
              <a:buChar char="Ø"/>
            </a:pPr>
            <a:r>
              <a:rPr lang="fr-FR" cap="small" dirty="0">
                <a:latin typeface="Corbel" pitchFamily="34" charset="0"/>
              </a:rPr>
              <a:t>1 participation en tant que membre du jury</a:t>
            </a:r>
          </a:p>
          <a:p>
            <a:pPr lvl="2">
              <a:buFont typeface="Wingdings" panose="05000000000000000000" pitchFamily="2" charset="2"/>
              <a:buChar char="Ø"/>
            </a:pPr>
            <a:r>
              <a:rPr lang="fr-FR" cap="small" dirty="0">
                <a:latin typeface="Corbel" pitchFamily="34" charset="0"/>
              </a:rPr>
              <a:t>La remise de l’Oscar de la catégorie parrainée</a:t>
            </a:r>
          </a:p>
          <a:p>
            <a:pPr lvl="2">
              <a:buFont typeface="Wingdings" panose="05000000000000000000" pitchFamily="2" charset="2"/>
              <a:buChar char="Ø"/>
            </a:pPr>
            <a:r>
              <a:rPr lang="fr-FR" cap="small" dirty="0">
                <a:latin typeface="Corbel" pitchFamily="34" charset="0"/>
              </a:rPr>
              <a:t>prise de parole de 5 minutes sur scène</a:t>
            </a:r>
          </a:p>
          <a:p>
            <a:pPr lvl="2">
              <a:buFont typeface="Wingdings" panose="05000000000000000000" pitchFamily="2" charset="2"/>
              <a:buChar char="Ø"/>
            </a:pPr>
            <a:r>
              <a:rPr lang="fr-FR" cap="small" dirty="0">
                <a:latin typeface="Corbel" pitchFamily="34" charset="0"/>
              </a:rPr>
              <a:t>Votre logo sur la signalétique (affiches, vidéo, ….)</a:t>
            </a:r>
          </a:p>
          <a:p>
            <a:pPr lvl="2">
              <a:buFont typeface="Wingdings" panose="05000000000000000000" pitchFamily="2" charset="2"/>
              <a:buChar char="Ø"/>
            </a:pPr>
            <a:r>
              <a:rPr lang="fr-FR" cap="small" dirty="0">
                <a:latin typeface="Corbel" pitchFamily="34" charset="0"/>
              </a:rPr>
              <a:t>remise de documents/plaquettes à l’ensemble des décideurs VIP de la soirée</a:t>
            </a:r>
          </a:p>
          <a:p>
            <a:pPr lvl="2">
              <a:buFont typeface="Wingdings" panose="05000000000000000000" pitchFamily="2" charset="2"/>
              <a:buChar char="Ø"/>
            </a:pPr>
            <a:r>
              <a:rPr lang="fr-FR" cap="small" dirty="0">
                <a:latin typeface="Corbel" pitchFamily="34" charset="0"/>
              </a:rPr>
              <a:t>1 espace dédié à la présentation vos produits</a:t>
            </a:r>
          </a:p>
        </p:txBody>
      </p:sp>
      <p:sp>
        <p:nvSpPr>
          <p:cNvPr id="11" name="Espace réservé du numéro de diapositive 5"/>
          <p:cNvSpPr>
            <a:spLocks noGrp="1"/>
          </p:cNvSpPr>
          <p:nvPr>
            <p:ph type="sldNum" sz="quarter" idx="12"/>
          </p:nvPr>
        </p:nvSpPr>
        <p:spPr>
          <a:xfrm>
            <a:off x="7010400" y="6356352"/>
            <a:ext cx="2133600" cy="365125"/>
          </a:xfrm>
        </p:spPr>
        <p:txBody>
          <a:bodyPr/>
          <a:lstStyle>
            <a:lvl1pPr>
              <a:defRPr b="1">
                <a:solidFill>
                  <a:schemeClr val="bg1"/>
                </a:solidFill>
              </a:defRPr>
            </a:lvl1pPr>
          </a:lstStyle>
          <a:p>
            <a:fld id="{19614B7F-BEEA-4069-87AA-0483C35A20EC}" type="slidenum">
              <a:rPr lang="fr-FR" smtClean="0">
                <a:latin typeface="Corbel" pitchFamily="34" charset="0"/>
              </a:rPr>
              <a:pPr/>
              <a:t>9</a:t>
            </a:fld>
            <a:endParaRPr lang="fr-FR" dirty="0">
              <a:latin typeface="Corbel" pitchFamily="34" charset="0"/>
            </a:endParaRPr>
          </a:p>
        </p:txBody>
      </p:sp>
      <p:sp>
        <p:nvSpPr>
          <p:cNvPr id="3" name="Titre 2"/>
          <p:cNvSpPr>
            <a:spLocks noGrp="1"/>
          </p:cNvSpPr>
          <p:nvPr>
            <p:ph type="title"/>
          </p:nvPr>
        </p:nvSpPr>
        <p:spPr>
          <a:xfrm>
            <a:off x="0" y="-1"/>
            <a:ext cx="9252520" cy="1009534"/>
          </a:xfrm>
        </p:spPr>
        <p:txBody>
          <a:bodyPr>
            <a:normAutofit/>
          </a:bodyPr>
          <a:lstStyle/>
          <a:p>
            <a:r>
              <a:rPr lang="fr-FR" sz="2400" dirty="0"/>
              <a:t>			                                   </a:t>
            </a:r>
            <a:r>
              <a:rPr lang="fr-FR" sz="2000" dirty="0"/>
              <a:t>Un partenariat sur-mesure </a:t>
            </a:r>
            <a:br>
              <a:rPr lang="fr-FR" sz="2000" dirty="0"/>
            </a:br>
            <a:r>
              <a:rPr lang="fr-FR" sz="2000" dirty="0"/>
              <a:t>		                           </a:t>
            </a:r>
          </a:p>
        </p:txBody>
      </p:sp>
      <p:grpSp>
        <p:nvGrpSpPr>
          <p:cNvPr id="8" name="Groupe 7"/>
          <p:cNvGrpSpPr/>
          <p:nvPr/>
        </p:nvGrpSpPr>
        <p:grpSpPr>
          <a:xfrm>
            <a:off x="6693355" y="1484784"/>
            <a:ext cx="1314870" cy="1944216"/>
            <a:chOff x="7460018" y="-1231354"/>
            <a:chExt cx="2021309" cy="2736304"/>
          </a:xfrm>
        </p:grpSpPr>
        <p:pic>
          <p:nvPicPr>
            <p:cNvPr id="9" name="Picture 2"/>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7463358" y="-1231354"/>
              <a:ext cx="2000922"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Documents and Settings\ddelhomme\Bureau\EM.gif"/>
            <p:cNvPicPr>
              <a:picLocks noChangeAspect="1" noChangeArrowheads="1"/>
            </p:cNvPicPr>
            <p:nvPr/>
          </p:nvPicPr>
          <p:blipFill>
            <a:blip r:embed="rId4" cstate="screen"/>
            <a:srcRect/>
            <a:stretch>
              <a:fillRect/>
            </a:stretch>
          </p:blipFill>
          <p:spPr bwMode="auto">
            <a:xfrm>
              <a:off x="7460018" y="-1231354"/>
              <a:ext cx="2021309" cy="2736304"/>
            </a:xfrm>
            <a:prstGeom prst="rect">
              <a:avLst/>
            </a:prstGeom>
            <a:noFill/>
          </p:spPr>
        </p:pic>
      </p:grpSp>
      <p:pic>
        <p:nvPicPr>
          <p:cNvPr id="12" name="Picture 2" descr="http://www.geppia.com/geppia/resource/filecenter/document/042-00002v-000/oscars-emballage-2012-logo-web.pn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22733"/>
          <a:stretch/>
        </p:blipFill>
        <p:spPr bwMode="auto">
          <a:xfrm>
            <a:off x="6699116" y="5248389"/>
            <a:ext cx="1309109" cy="58471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6"/>
          <a:stretch>
            <a:fillRect/>
          </a:stretch>
        </p:blipFill>
        <p:spPr>
          <a:xfrm>
            <a:off x="6553200" y="3368605"/>
            <a:ext cx="1678154" cy="1304108"/>
          </a:xfrm>
          <a:prstGeom prst="rect">
            <a:avLst/>
          </a:prstGeom>
          <a:effectLst>
            <a:outerShdw blurRad="63500" sx="102000" sy="102000" algn="ctr" rotWithShape="0">
              <a:prstClr val="black">
                <a:alpha val="40000"/>
              </a:prstClr>
            </a:outerShdw>
          </a:effectLst>
        </p:spPr>
      </p:pic>
      <p:pic>
        <p:nvPicPr>
          <p:cNvPr id="15" name="Picture 2" descr="Carton Ondulé de Franc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73102"/>
            <a:ext cx="2880320" cy="775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325650"/>
      </p:ext>
    </p:extLst>
  </p:cSld>
  <p:clrMapOvr>
    <a:masterClrMapping/>
  </p:clrMapOvr>
</p:sld>
</file>

<file path=ppt/theme/theme1.xml><?xml version="1.0" encoding="utf-8"?>
<a:theme xmlns:a="http://schemas.openxmlformats.org/drawingml/2006/main" name="Masq EMB event 2014 16-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Masq EMB event 2014 16-10</Template>
  <TotalTime>3977</TotalTime>
  <Words>1907</Words>
  <Application>Microsoft Office PowerPoint</Application>
  <PresentationFormat>Affichage à l'écran (4:3)</PresentationFormat>
  <Paragraphs>261</Paragraphs>
  <Slides>16</Slides>
  <Notes>3</Notes>
  <HiddenSlides>0</HiddenSlides>
  <MMClips>0</MMClips>
  <ScaleCrop>false</ScaleCrop>
  <HeadingPairs>
    <vt:vector size="6" baseType="variant">
      <vt:variant>
        <vt:lpstr>Polices utilisées</vt:lpstr>
      </vt:variant>
      <vt:variant>
        <vt:i4>15</vt:i4>
      </vt:variant>
      <vt:variant>
        <vt:lpstr>Thème</vt:lpstr>
      </vt:variant>
      <vt:variant>
        <vt:i4>2</vt:i4>
      </vt:variant>
      <vt:variant>
        <vt:lpstr>Titres des diapositives</vt:lpstr>
      </vt:variant>
      <vt:variant>
        <vt:i4>16</vt:i4>
      </vt:variant>
    </vt:vector>
  </HeadingPairs>
  <TitlesOfParts>
    <vt:vector size="33" baseType="lpstr">
      <vt:lpstr>Arial</vt:lpstr>
      <vt:lpstr>Calibri</vt:lpstr>
      <vt:lpstr>Candara</vt:lpstr>
      <vt:lpstr>Century Gothic</vt:lpstr>
      <vt:lpstr>Corbel</vt:lpstr>
      <vt:lpstr>Hobo Std</vt:lpstr>
      <vt:lpstr>Kiona</vt:lpstr>
      <vt:lpstr>Myriad Pro</vt:lpstr>
      <vt:lpstr>Segoe UI Light</vt:lpstr>
      <vt:lpstr>Segoe UI Semibold</vt:lpstr>
      <vt:lpstr>Segoe UI Semilight</vt:lpstr>
      <vt:lpstr>StainlessCond Bold</vt:lpstr>
      <vt:lpstr>StainlessCond Light</vt:lpstr>
      <vt:lpstr>StainlessCond Regular</vt:lpstr>
      <vt:lpstr>Wingdings</vt:lpstr>
      <vt:lpstr>Masq EMB event 2014 16-10</vt:lpstr>
      <vt:lpstr>1_Thème Office</vt:lpstr>
      <vt:lpstr> DISPOSITIF FIL ROUGE EXCLUSIF DE JANVIER  A DéCEMBRE 2022  Soit un an de  VISIBILITE  DISPOSITIF PRINT Carton Ondule de France incarne les valeurs de l’économie circulaire La filière est apporteuse de solutions Prise de parole au sein de « la tribune experts » - 6 pages quadri sous forme de publi clé-en-main en emplacement préférentiel FACE EDITO   1 - Parution en Janvier-Février  : ap 1 CFIA- Surdiffusion sur le CFIA  2 - Parution en Mars   : AP2 CFIA  - Surdiffusion sur le CFIA  3- Parution en Avril : dossier logistique -   4 - Parution dans le numéro collector de juin/juillet   Sur- diffusion a la Conférence annuelle de l’emballage et au trophée du manager de l’année 5 - Parution en septembre sur-diffusion sur luxepack monaco 6 - Parution en novembre : numéro spécial   sur-diffusIon sur ALL 4 PACK par des hôtesses   2  sur-couvertures en MARS (numéro  CFIA) et en octobre(numéro ALL 4 PACK)             </vt:lpstr>
      <vt:lpstr>Présentation PowerPoint</vt:lpstr>
      <vt:lpstr>DISPOSITIF FIL ROUGE EXCLUSIF DE JANVIER  A DéCEMBRE 2022  Soit un AN DE VISIBILITé  DISPOSITIF DIGITAL ET DATA : Pack access content Hébergement et diffusion du contenu de votre parution de novembre dédiée à la «tribune des experts » sur www.emballagesmagazine.com avec médiatisation  arche + infeed pendant 1 mois  4 emaililng ciblés : mars /juin/septembre et décembre auprès de 10 000 contacts  DISPOSITIF WEBINAR :  Un webinar Annonceur ou Brand Content ( date à définir ) pour évangéliser le marché / REPLAY sur le site / Transmission du MP 4 à COF  </vt:lpstr>
      <vt:lpstr>Présentation PowerPoint</vt:lpstr>
      <vt:lpstr> CONFERENCE ANNUELLE  le 23 Juin en présentiel et en direct sur notre plateforme DIGITALE</vt:lpstr>
      <vt:lpstr>Oscars de l’Emballage en présentiel et en direct sur  notre plateforme digitale le 21 novembre 2022</vt:lpstr>
      <vt:lpstr>20 Oscars décernés en présentiel et en direct  sur notre plateforme digitale</vt:lpstr>
      <vt:lpstr>Les invités vip</vt:lpstr>
      <vt:lpstr>                                      Un partenariat sur-mesure                               </vt:lpstr>
      <vt:lpstr>Présentation PowerPoint</vt:lpstr>
      <vt:lpstr>Présentation PowerPoint</vt:lpstr>
      <vt:lpstr>Présentation PowerPoint</vt:lpstr>
      <vt:lpstr>Présentation PowerPoint</vt:lpstr>
      <vt:lpstr>Présentation PowerPoint</vt:lpstr>
      <vt:lpstr>Présentation PowerPoint</vt:lpstr>
      <vt:lpstr>Ton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ddelhomme</dc:creator>
  <cp:lastModifiedBy>Kareen DESBOUIS</cp:lastModifiedBy>
  <cp:revision>227</cp:revision>
  <cp:lastPrinted>2019-03-06T11:03:57Z</cp:lastPrinted>
  <dcterms:created xsi:type="dcterms:W3CDTF">2010-11-18T08:40:05Z</dcterms:created>
  <dcterms:modified xsi:type="dcterms:W3CDTF">2021-12-17T15:33:29Z</dcterms:modified>
</cp:coreProperties>
</file>